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05" r:id="rId1"/>
    <p:sldMasterId id="2147484723" r:id="rId2"/>
  </p:sldMasterIdLst>
  <p:notesMasterIdLst>
    <p:notesMasterId r:id="rId59"/>
  </p:notesMasterIdLst>
  <p:handoutMasterIdLst>
    <p:handoutMasterId r:id="rId60"/>
  </p:handoutMasterIdLst>
  <p:sldIdLst>
    <p:sldId id="256" r:id="rId3"/>
    <p:sldId id="261" r:id="rId4"/>
    <p:sldId id="320" r:id="rId5"/>
    <p:sldId id="321" r:id="rId6"/>
    <p:sldId id="322" r:id="rId7"/>
    <p:sldId id="308" r:id="rId8"/>
    <p:sldId id="323" r:id="rId9"/>
    <p:sldId id="258" r:id="rId10"/>
    <p:sldId id="270" r:id="rId11"/>
    <p:sldId id="273" r:id="rId12"/>
    <p:sldId id="324" r:id="rId13"/>
    <p:sldId id="281" r:id="rId14"/>
    <p:sldId id="276" r:id="rId15"/>
    <p:sldId id="274" r:id="rId16"/>
    <p:sldId id="280" r:id="rId17"/>
    <p:sldId id="278" r:id="rId18"/>
    <p:sldId id="279" r:id="rId19"/>
    <p:sldId id="282" r:id="rId20"/>
    <p:sldId id="277" r:id="rId21"/>
    <p:sldId id="272" r:id="rId22"/>
    <p:sldId id="271" r:id="rId23"/>
    <p:sldId id="285" r:id="rId24"/>
    <p:sldId id="286" r:id="rId25"/>
    <p:sldId id="287" r:id="rId26"/>
    <p:sldId id="288" r:id="rId27"/>
    <p:sldId id="289" r:id="rId28"/>
    <p:sldId id="290" r:id="rId29"/>
    <p:sldId id="291" r:id="rId30"/>
    <p:sldId id="294" r:id="rId31"/>
    <p:sldId id="295" r:id="rId32"/>
    <p:sldId id="297" r:id="rId33"/>
    <p:sldId id="296" r:id="rId34"/>
    <p:sldId id="298" r:id="rId35"/>
    <p:sldId id="299" r:id="rId36"/>
    <p:sldId id="300" r:id="rId37"/>
    <p:sldId id="301" r:id="rId38"/>
    <p:sldId id="302" r:id="rId39"/>
    <p:sldId id="303" r:id="rId40"/>
    <p:sldId id="304" r:id="rId41"/>
    <p:sldId id="305" r:id="rId42"/>
    <p:sldId id="309" r:id="rId43"/>
    <p:sldId id="306" r:id="rId44"/>
    <p:sldId id="293" r:id="rId45"/>
    <p:sldId id="307" r:id="rId46"/>
    <p:sldId id="292" r:id="rId47"/>
    <p:sldId id="283" r:id="rId48"/>
    <p:sldId id="284" r:id="rId49"/>
    <p:sldId id="310" r:id="rId50"/>
    <p:sldId id="316" r:id="rId51"/>
    <p:sldId id="311" r:id="rId52"/>
    <p:sldId id="312" r:id="rId53"/>
    <p:sldId id="313" r:id="rId54"/>
    <p:sldId id="314" r:id="rId55"/>
    <p:sldId id="319" r:id="rId56"/>
    <p:sldId id="315" r:id="rId57"/>
    <p:sldId id="317" r:id="rId58"/>
  </p:sldIdLst>
  <p:sldSz cx="9601200" cy="6858000"/>
  <p:notesSz cx="6858000" cy="9144000"/>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userDrawn="1">
          <p15:clr>
            <a:srgbClr val="A4A3A4"/>
          </p15:clr>
        </p15:guide>
        <p15:guide id="2" pos="3024"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hiddenSlides="1" frameSlides="1"/>
  <p:clrMru>
    <a:srgbClr val="EC88C4"/>
    <a:srgbClr val="000097"/>
    <a:srgbClr val="E6F812"/>
    <a:srgbClr val="FFFF99"/>
    <a:srgbClr val="FFFF66"/>
    <a:srgbClr val="996633"/>
    <a:srgbClr val="96FF1C"/>
    <a:srgbClr val="1BABC4"/>
    <a:srgbClr val="000093"/>
    <a:srgbClr val="16B7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00" autoAdjust="0"/>
    <p:restoredTop sz="99794" autoAdjust="0"/>
  </p:normalViewPr>
  <p:slideViewPr>
    <p:cSldViewPr snapToGrid="0" snapToObjects="1">
      <p:cViewPr varScale="1">
        <p:scale>
          <a:sx n="80" d="100"/>
          <a:sy n="80" d="100"/>
        </p:scale>
        <p:origin x="228" y="96"/>
      </p:cViewPr>
      <p:guideLst>
        <p:guide orient="horz" pos="2160"/>
        <p:guide pos="3024"/>
      </p:guideLst>
    </p:cSldViewPr>
  </p:slideViewPr>
  <p:notesTextViewPr>
    <p:cViewPr>
      <p:scale>
        <a:sx n="100" d="100"/>
        <a:sy n="100" d="100"/>
      </p:scale>
      <p:origin x="0" y="0"/>
    </p:cViewPr>
  </p:notesTextViewPr>
  <p:sorterViewPr>
    <p:cViewPr>
      <p:scale>
        <a:sx n="167" d="100"/>
        <a:sy n="167" d="100"/>
      </p:scale>
      <p:origin x="0" y="-44514"/>
    </p:cViewPr>
  </p:sorterViewPr>
  <p:notesViewPr>
    <p:cSldViewPr snapToGrid="0" snapToObjects="1">
      <p:cViewPr varScale="1">
        <p:scale>
          <a:sx n="70" d="100"/>
          <a:sy n="70" d="100"/>
        </p:scale>
        <p:origin x="-224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CE9B47B-B8D6-4F42-84F5-2F2FE763B6F9}" type="datetimeFigureOut">
              <a:rPr lang="en-US" smtClean="0"/>
              <a:t>8/25/2016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4B66E92-680F-4E44-96A5-2F3D5597C7D2}" type="slidenum">
              <a:rPr lang="en-US" smtClean="0"/>
              <a:t>‹#›</a:t>
            </a:fld>
            <a:endParaRPr lang="en-US"/>
          </a:p>
        </p:txBody>
      </p:sp>
    </p:spTree>
    <p:extLst>
      <p:ext uri="{BB962C8B-B14F-4D97-AF65-F5344CB8AC3E}">
        <p14:creationId xmlns:p14="http://schemas.microsoft.com/office/powerpoint/2010/main" val="5750946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1D0105-CDB7-EC48-BF11-FCDF3A3C75F9}" type="datetimeFigureOut">
              <a:rPr lang="en-US" smtClean="0"/>
              <a:t>8/25/2016</a:t>
            </a:fld>
            <a:endParaRPr lang="en-US"/>
          </a:p>
        </p:txBody>
      </p:sp>
      <p:sp>
        <p:nvSpPr>
          <p:cNvPr id="4" name="Slide Image Placeholder 3"/>
          <p:cNvSpPr>
            <a:spLocks noGrp="1" noRot="1" noChangeAspect="1"/>
          </p:cNvSpPr>
          <p:nvPr>
            <p:ph type="sldImg" idx="2"/>
          </p:nvPr>
        </p:nvSpPr>
        <p:spPr>
          <a:xfrm>
            <a:off x="1028700" y="685800"/>
            <a:ext cx="48006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20EC86-D89F-3946-8EAD-69A568336ECB}" type="slidenum">
              <a:rPr lang="en-US" smtClean="0"/>
              <a:t>‹#›</a:t>
            </a:fld>
            <a:endParaRPr lang="en-US"/>
          </a:p>
        </p:txBody>
      </p:sp>
    </p:spTree>
    <p:extLst>
      <p:ext uri="{BB962C8B-B14F-4D97-AF65-F5344CB8AC3E}">
        <p14:creationId xmlns:p14="http://schemas.microsoft.com/office/powerpoint/2010/main" val="14746284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551680" y="1169931"/>
            <a:ext cx="5055577"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60070" y="533401"/>
            <a:ext cx="6462449"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60070" y="3843868"/>
            <a:ext cx="5201963"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A4FBADE-4A6B-3D45-AB6E-E85F0D6C11C1}"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3992C0A-0FF9-A34C-A1AC-0D5DDA0F2180}" type="slidenum">
              <a:rPr lang="en-US" smtClean="0"/>
              <a:pPr>
                <a:defRPr/>
              </a:pPr>
              <a:t>‹#›</a:t>
            </a:fld>
            <a:endParaRPr lang="en-US"/>
          </a:p>
        </p:txBody>
      </p:sp>
    </p:spTree>
    <p:extLst>
      <p:ext uri="{BB962C8B-B14F-4D97-AF65-F5344CB8AC3E}">
        <p14:creationId xmlns:p14="http://schemas.microsoft.com/office/powerpoint/2010/main" val="1002757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3270" y="609600"/>
            <a:ext cx="8177529" cy="5524500"/>
          </a:xfrm>
        </p:spPr>
        <p:txBody>
          <a:bodyPr anchor="t" anchorCtr="0"/>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489784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0070" y="1981200"/>
            <a:ext cx="6722591"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1" y="4487334"/>
            <a:ext cx="6722590"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E182238D-CA8E-1B4D-8448-82969D01E7F6}"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4B5F1BC-5FB3-3A48-AB88-25F3DB5BACC5}" type="slidenum">
              <a:rPr lang="en-US" smtClean="0"/>
              <a:pPr>
                <a:defRPr/>
              </a:pPr>
              <a:t>‹#›</a:t>
            </a:fld>
            <a:endParaRPr lang="en-US"/>
          </a:p>
        </p:txBody>
      </p:sp>
    </p:spTree>
    <p:extLst>
      <p:ext uri="{BB962C8B-B14F-4D97-AF65-F5344CB8AC3E}">
        <p14:creationId xmlns:p14="http://schemas.microsoft.com/office/powerpoint/2010/main" val="22132564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60071" y="533401"/>
            <a:ext cx="4147465"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895480" y="533400"/>
            <a:ext cx="4145650"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62E58EFA-491A-2840-B149-EAAAFBB2A274}" type="datetimeFigureOut">
              <a:rPr lang="en-US" smtClean="0"/>
              <a:pPr>
                <a:defRPr/>
              </a:pPr>
              <a:t>8/25/2016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AD05A8A-5946-4749-938B-180CDFCED395}" type="slidenum">
              <a:rPr lang="en-US" smtClean="0"/>
              <a:pPr>
                <a:defRPr/>
              </a:pPr>
              <a:t>‹#›</a:t>
            </a:fld>
            <a:endParaRPr lang="en-US"/>
          </a:p>
        </p:txBody>
      </p:sp>
    </p:spTree>
    <p:extLst>
      <p:ext uri="{BB962C8B-B14F-4D97-AF65-F5344CB8AC3E}">
        <p14:creationId xmlns:p14="http://schemas.microsoft.com/office/powerpoint/2010/main" val="2329156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00101" y="533400"/>
            <a:ext cx="3902709"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60070" y="1143001"/>
            <a:ext cx="4142740"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7767" y="566738"/>
            <a:ext cx="3952254"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95481" y="1143000"/>
            <a:ext cx="4154540"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04C4E959-540A-534D-A4A3-180F28D84751}" type="datetimeFigureOut">
              <a:rPr lang="en-US" smtClean="0"/>
              <a:pPr>
                <a:defRPr/>
              </a:pPr>
              <a:t>8/25/2016</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ECC56F21-1516-0243-9635-B66418B23BC0}" type="slidenum">
              <a:rPr lang="en-US" smtClean="0"/>
              <a:pPr>
                <a:defRPr/>
              </a:pPr>
              <a:t>‹#›</a:t>
            </a:fld>
            <a:endParaRPr lang="en-US"/>
          </a:p>
        </p:txBody>
      </p:sp>
    </p:spTree>
    <p:extLst>
      <p:ext uri="{BB962C8B-B14F-4D97-AF65-F5344CB8AC3E}">
        <p14:creationId xmlns:p14="http://schemas.microsoft.com/office/powerpoint/2010/main" val="52151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5709267E-E9EF-CE4B-B413-F1DFF3DE1063}" type="datetimeFigureOut">
              <a:rPr lang="en-US" smtClean="0"/>
              <a:pPr>
                <a:defRPr/>
              </a:pPr>
              <a:t>8/25/2016</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1382850-F631-C341-B644-C43F9020E7F8}" type="slidenum">
              <a:rPr lang="en-US" smtClean="0"/>
              <a:pPr>
                <a:defRPr/>
              </a:pPr>
              <a:t>‹#›</a:t>
            </a:fld>
            <a:endParaRPr lang="en-US"/>
          </a:p>
        </p:txBody>
      </p:sp>
    </p:spTree>
    <p:extLst>
      <p:ext uri="{BB962C8B-B14F-4D97-AF65-F5344CB8AC3E}">
        <p14:creationId xmlns:p14="http://schemas.microsoft.com/office/powerpoint/2010/main" val="1007189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81601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89600" y="533400"/>
            <a:ext cx="336042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60069" y="533400"/>
            <a:ext cx="4660693"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689600" y="2209803"/>
            <a:ext cx="336042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C9397F7C-36A0-3C46-9A9D-94AB2FFE6C16}" type="datetimeFigureOut">
              <a:rPr lang="en-US" smtClean="0"/>
              <a:pPr>
                <a:defRPr/>
              </a:pPr>
              <a:t>8/25/2016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FAE6C3-AE25-884B-A5E3-8A4BF7CC3449}" type="slidenum">
              <a:rPr lang="en-US" smtClean="0"/>
              <a:pPr>
                <a:defRPr/>
              </a:pPr>
              <a:t>‹#›</a:t>
            </a:fld>
            <a:endParaRPr lang="en-US"/>
          </a:p>
        </p:txBody>
      </p:sp>
    </p:spTree>
    <p:extLst>
      <p:ext uri="{BB962C8B-B14F-4D97-AF65-F5344CB8AC3E}">
        <p14:creationId xmlns:p14="http://schemas.microsoft.com/office/powerpoint/2010/main" val="342937423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0590" y="1447800"/>
            <a:ext cx="3741421"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800100" y="914400"/>
            <a:ext cx="3445023"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0829" y="2743200"/>
            <a:ext cx="3742434"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D8DC4F2F-A44A-E541-848D-B9A18486BC04}" type="datetimeFigureOut">
              <a:rPr lang="en-US" smtClean="0"/>
              <a:pPr>
                <a:defRPr/>
              </a:pPr>
              <a:t>8/25/2016</a:t>
            </a:fld>
            <a:endParaRPr lang="en-US"/>
          </a:p>
        </p:txBody>
      </p:sp>
      <p:sp>
        <p:nvSpPr>
          <p:cNvPr id="6" name="Footer Placeholder 5"/>
          <p:cNvSpPr>
            <a:spLocks noGrp="1"/>
          </p:cNvSpPr>
          <p:nvPr>
            <p:ph type="ftr" sz="quarter" idx="11"/>
          </p:nvPr>
        </p:nvSpPr>
        <p:spPr>
          <a:xfrm>
            <a:off x="560070" y="6172201"/>
            <a:ext cx="6102310" cy="365125"/>
          </a:xfr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9B264700-F79C-3840-AB98-64CA26E99D6C}" type="slidenum">
              <a:rPr lang="en-US" smtClean="0"/>
              <a:pPr>
                <a:defRPr/>
              </a:pPr>
              <a:t>‹#›</a:t>
            </a:fld>
            <a:endParaRPr lang="en-US"/>
          </a:p>
        </p:txBody>
      </p:sp>
    </p:spTree>
    <p:extLst>
      <p:ext uri="{BB962C8B-B14F-4D97-AF65-F5344CB8AC3E}">
        <p14:creationId xmlns:p14="http://schemas.microsoft.com/office/powerpoint/2010/main" val="66440500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60070" y="533400"/>
            <a:ext cx="848106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9" name="Text Placeholder 9"/>
          <p:cNvSpPr>
            <a:spLocks noGrp="1"/>
          </p:cNvSpPr>
          <p:nvPr>
            <p:ph type="body" sz="quarter" idx="14"/>
          </p:nvPr>
        </p:nvSpPr>
        <p:spPr>
          <a:xfrm>
            <a:off x="800102" y="3843867"/>
            <a:ext cx="7645399"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93727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848106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0" y="4114800"/>
            <a:ext cx="6702730"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208895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20141" y="3429000"/>
            <a:ext cx="6722590"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60071" y="4301070"/>
            <a:ext cx="6701479"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1344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60071" y="3429000"/>
            <a:ext cx="6701479"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0" y="5132981"/>
            <a:ext cx="6702730"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86895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5"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60071" y="3886200"/>
            <a:ext cx="6701479"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60070" y="4953000"/>
            <a:ext cx="6701478"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0215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7901941"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60071" y="3928534"/>
            <a:ext cx="6701479"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60070" y="4766736"/>
            <a:ext cx="6701478"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3760180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60071" y="533401"/>
            <a:ext cx="6882610"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089F6108-7BB1-C540-886E-2EB400D67D8C}"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046E75C-FC3E-8243-9646-692398AF84D2}" type="slidenum">
              <a:rPr lang="en-US" smtClean="0"/>
              <a:pPr>
                <a:defRPr/>
              </a:pPr>
              <a:t>‹#›</a:t>
            </a:fld>
            <a:endParaRPr lang="en-US"/>
          </a:p>
        </p:txBody>
      </p:sp>
    </p:spTree>
    <p:extLst>
      <p:ext uri="{BB962C8B-B14F-4D97-AF65-F5344CB8AC3E}">
        <p14:creationId xmlns:p14="http://schemas.microsoft.com/office/powerpoint/2010/main" val="28959196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4726" y="533400"/>
            <a:ext cx="214640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60070" y="533400"/>
            <a:ext cx="6142513"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01339DCF-3E95-AC4A-A69E-E3D8EEA63D76}" type="datetimeFigureOut">
              <a:rPr lang="en-US" smtClean="0"/>
              <a:pPr>
                <a:defRPr/>
              </a:pPr>
              <a:t>8/25/2016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EBCB387-67FB-3D4C-9F2C-6A8C745A0AE4}" type="slidenum">
              <a:rPr lang="en-US" smtClean="0"/>
              <a:pPr>
                <a:defRPr/>
              </a:pPr>
              <a:t>‹#›</a:t>
            </a:fld>
            <a:endParaRPr lang="en-US"/>
          </a:p>
        </p:txBody>
      </p:sp>
    </p:spTree>
    <p:extLst>
      <p:ext uri="{BB962C8B-B14F-4D97-AF65-F5344CB8AC3E}">
        <p14:creationId xmlns:p14="http://schemas.microsoft.com/office/powerpoint/2010/main" val="1250812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18499" y="467786"/>
            <a:ext cx="8691937" cy="626100"/>
          </a:xfrm>
        </p:spPr>
        <p:txBody>
          <a:bodyPr/>
          <a:lstStyle>
            <a:lvl1pPr>
              <a:defRPr>
                <a:solidFill>
                  <a:srgbClr val="EC88C4"/>
                </a:solidFill>
              </a:defRPr>
            </a:lvl1pPr>
          </a:lstStyle>
          <a:p>
            <a:r>
              <a:rPr lang="en-US" dirty="0" smtClean="0"/>
              <a:t>Click to edit Master title style</a:t>
            </a:r>
            <a:endParaRPr lang="en-US" dirty="0"/>
          </a:p>
        </p:txBody>
      </p:sp>
      <p:sp>
        <p:nvSpPr>
          <p:cNvPr id="7" name="Content Placeholder 2"/>
          <p:cNvSpPr>
            <a:spLocks noGrp="1"/>
          </p:cNvSpPr>
          <p:nvPr>
            <p:ph idx="1"/>
          </p:nvPr>
        </p:nvSpPr>
        <p:spPr>
          <a:xfrm>
            <a:off x="508698" y="1582219"/>
            <a:ext cx="8501738" cy="4273193"/>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2678248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00150" y="1122363"/>
            <a:ext cx="72009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200150" y="3602038"/>
            <a:ext cx="72009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41443104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09505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638" y="1709738"/>
            <a:ext cx="82804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55638" y="4589463"/>
            <a:ext cx="82804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3540363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60400" y="1825625"/>
            <a:ext cx="40640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825625"/>
            <a:ext cx="40640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1806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988" y="365125"/>
            <a:ext cx="82804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61988" y="1681163"/>
            <a:ext cx="40608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61988" y="2505075"/>
            <a:ext cx="4060825"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860925" y="1681163"/>
            <a:ext cx="408146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60925" y="2505075"/>
            <a:ext cx="4081463"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8" name="Footer Placeholder 7"/>
          <p:cNvSpPr>
            <a:spLocks noGrp="1"/>
          </p:cNvSpPr>
          <p:nvPr>
            <p:ph type="ftr" sz="quarter" idx="11"/>
          </p:nvPr>
        </p:nvSpPr>
        <p:spPr>
          <a:xfrm>
            <a:off x="3179763" y="6356350"/>
            <a:ext cx="3241675"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966749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4" name="Footer Placeholder 3"/>
          <p:cNvSpPr>
            <a:spLocks noGrp="1"/>
          </p:cNvSpPr>
          <p:nvPr>
            <p:ph type="ftr" sz="quarter" idx="11"/>
          </p:nvPr>
        </p:nvSpPr>
        <p:spPr>
          <a:xfrm>
            <a:off x="3179763" y="6356350"/>
            <a:ext cx="3241675"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1073523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3" name="Footer Placeholder 2"/>
          <p:cNvSpPr>
            <a:spLocks noGrp="1"/>
          </p:cNvSpPr>
          <p:nvPr>
            <p:ph type="ftr" sz="quarter" idx="11"/>
          </p:nvPr>
        </p:nvSpPr>
        <p:spPr>
          <a:xfrm>
            <a:off x="3179763" y="6356350"/>
            <a:ext cx="3241675"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5666740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081463" y="987425"/>
            <a:ext cx="48609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69443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4081463" y="987425"/>
            <a:ext cx="48609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5792084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6209716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700" y="365125"/>
            <a:ext cx="20701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60400" y="365125"/>
            <a:ext cx="60579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8/25/2016</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93015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rgbClr val="002060"/>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7004209" y="3894668"/>
            <a:ext cx="2593979"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60071" y="4495800"/>
            <a:ext cx="6882610"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60071" y="533401"/>
            <a:ext cx="6882610"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801758" y="6172204"/>
            <a:ext cx="1260486"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fld id="{78D31D61-47C8-244E-A85A-5FCD497CE03F}" type="datetimeFigureOut">
              <a:rPr lang="en-US" smtClean="0"/>
              <a:pPr>
                <a:defRPr/>
              </a:pPr>
              <a:t>8/25/2016</a:t>
            </a:fld>
            <a:endParaRPr lang="en-US"/>
          </a:p>
        </p:txBody>
      </p:sp>
      <p:sp>
        <p:nvSpPr>
          <p:cNvPr id="5" name="Footer Placeholder 4"/>
          <p:cNvSpPr>
            <a:spLocks noGrp="1"/>
          </p:cNvSpPr>
          <p:nvPr>
            <p:ph type="ftr" sz="quarter" idx="3"/>
          </p:nvPr>
        </p:nvSpPr>
        <p:spPr>
          <a:xfrm>
            <a:off x="560070" y="6172201"/>
            <a:ext cx="610231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8163148" y="5578479"/>
            <a:ext cx="899752"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297436454"/>
      </p:ext>
    </p:extLst>
  </p:cSld>
  <p:clrMap bg1="dk1" tx1="lt1" bg2="dk2" tx2="lt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 id="2147484563" r:id="rId18"/>
  </p:sldLayoutIdLst>
  <p:timing>
    <p:tnLst>
      <p:par>
        <p:cTn id="1" dur="indefinite" restart="never" nodeType="tmRoot"/>
      </p:par>
    </p:tnLst>
  </p:timing>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rgbClr val="002060"/>
            </a:gs>
          </a:gsLst>
          <a:lin ang="612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400" y="365125"/>
            <a:ext cx="82804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60400" y="1825625"/>
            <a:ext cx="82804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99316177"/>
      </p:ext>
    </p:extLst>
  </p:cSld>
  <p:clrMap bg1="lt1" tx1="dk1" bg2="lt2" tx2="dk2" accent1="accent1" accent2="accent2" accent3="accent3" accent4="accent4" accent5="accent5" accent6="accent6" hlink="hlink" folHlink="folHlink"/>
  <p:sldLayoutIdLst>
    <p:sldLayoutId id="2147484724" r:id="rId1"/>
    <p:sldLayoutId id="2147484725" r:id="rId2"/>
    <p:sldLayoutId id="2147484726" r:id="rId3"/>
    <p:sldLayoutId id="2147484727" r:id="rId4"/>
    <p:sldLayoutId id="2147484728" r:id="rId5"/>
    <p:sldLayoutId id="2147484729" r:id="rId6"/>
    <p:sldLayoutId id="2147484730" r:id="rId7"/>
    <p:sldLayoutId id="2147484731" r:id="rId8"/>
    <p:sldLayoutId id="2147484732" r:id="rId9"/>
    <p:sldLayoutId id="2147484733" r:id="rId10"/>
    <p:sldLayoutId id="214748473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8.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18.xml"/><Relationship Id="rId6" Type="http://schemas.microsoft.com/office/2007/relationships/hdphoto" Target="../media/hdphoto4.wdp"/><Relationship Id="rId5" Type="http://schemas.openxmlformats.org/officeDocument/2006/relationships/image" Target="../media/image18.png"/><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0.png"/><Relationship Id="rId1" Type="http://schemas.openxmlformats.org/officeDocument/2006/relationships/slideLayout" Target="../slideLayouts/slideLayout18.xml"/><Relationship Id="rId5" Type="http://schemas.microsoft.com/office/2007/relationships/hdphoto" Target="../media/hdphoto7.wdp"/><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mathopenref.com/ray.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2.png"/><Relationship Id="rId1" Type="http://schemas.openxmlformats.org/officeDocument/2006/relationships/slideLayout" Target="../slideLayouts/slideLayout18.xml"/><Relationship Id="rId5" Type="http://schemas.microsoft.com/office/2007/relationships/hdphoto" Target="../media/hdphoto9.wdp"/><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3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slide" Target="slide3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mathsisfun.com/angles.html"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38.png"/><Relationship Id="rId1" Type="http://schemas.openxmlformats.org/officeDocument/2006/relationships/slideLayout" Target="../slideLayouts/slideLayout18.xml"/><Relationship Id="rId5" Type="http://schemas.openxmlformats.org/officeDocument/2006/relationships/image" Target="../media/image40.png"/><Relationship Id="rId4" Type="http://schemas.openxmlformats.org/officeDocument/2006/relationships/image" Target="../media/image39.jpeg"/></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video" Target="https://www.youtube.com/v/t4xCOUNEInI?version=3&amp;hl=en_US&amp;rel=0" TargetMode="External"/><Relationship Id="rId5" Type="http://schemas.openxmlformats.org/officeDocument/2006/relationships/hyperlink" Target="http://www.youtube.com/watch?v=t4xCOUNEInI" TargetMode="External"/><Relationship Id="rId4" Type="http://schemas.openxmlformats.org/officeDocument/2006/relationships/image" Target="../media/image42.png"/></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7.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37.png"/></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hyperlink" Target="Handouts/Angles/FindMissingAngle_A.pdf" TargetMode="External"/><Relationship Id="rId3" Type="http://schemas.openxmlformats.org/officeDocument/2006/relationships/hyperlink" Target="Handouts/Angles/anglesA.pdf" TargetMode="External"/><Relationship Id="rId7" Type="http://schemas.openxmlformats.org/officeDocument/2006/relationships/hyperlink" Target="Handouts/Angles/FindAnglesinShapes_S.pdf" TargetMode="External"/><Relationship Id="rId2" Type="http://schemas.openxmlformats.org/officeDocument/2006/relationships/hyperlink" Target="Handouts/Angles/anglesS.pdf" TargetMode="External"/><Relationship Id="rId1" Type="http://schemas.openxmlformats.org/officeDocument/2006/relationships/slideLayout" Target="../slideLayouts/slideLayout2.xml"/><Relationship Id="rId6" Type="http://schemas.openxmlformats.org/officeDocument/2006/relationships/hyperlink" Target="Handouts/Angles/labelpartsofanglesS.pdf" TargetMode="External"/><Relationship Id="rId5" Type="http://schemas.openxmlformats.org/officeDocument/2006/relationships/hyperlink" Target="Handouts/Angles/Protractor_A.pdf" TargetMode="External"/><Relationship Id="rId10" Type="http://schemas.openxmlformats.org/officeDocument/2006/relationships/hyperlink" Target="Handouts/Angles/NamingAngles_A.pdf" TargetMode="External"/><Relationship Id="rId4" Type="http://schemas.openxmlformats.org/officeDocument/2006/relationships/hyperlink" Target="Handouts/Angles/Protractor_S.pdf" TargetMode="External"/><Relationship Id="rId9" Type="http://schemas.openxmlformats.org/officeDocument/2006/relationships/hyperlink" Target="Handouts/Angles/NamingAngles_S.pdf"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chemeClr val="bg1"/>
            </a:gs>
          </a:gsLst>
          <a:lin ang="612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4079" y="-395415"/>
            <a:ext cx="8873041" cy="2258050"/>
          </a:xfrm>
        </p:spPr>
        <p:txBody>
          <a:bodyPr rtlCol="0">
            <a:noAutofit/>
          </a:bodyPr>
          <a:lstStyle/>
          <a:p>
            <a:pPr algn="ctr" fontAlgn="auto">
              <a:spcAft>
                <a:spcPts val="0"/>
              </a:spcAft>
            </a:pPr>
            <a:r>
              <a:rPr lang="en-US" sz="4800" dirty="0" smtClean="0"/>
              <a:t>Math </a:t>
            </a:r>
            <a:r>
              <a:rPr lang="en-US" sz="4800" dirty="0"/>
              <a:t>and TERMINOLOGY for future Truckers</a:t>
            </a:r>
          </a:p>
        </p:txBody>
      </p:sp>
      <p:sp>
        <p:nvSpPr>
          <p:cNvPr id="3" name="Subtitle 2"/>
          <p:cNvSpPr>
            <a:spLocks noGrp="1"/>
          </p:cNvSpPr>
          <p:nvPr>
            <p:ph type="subTitle" idx="1"/>
          </p:nvPr>
        </p:nvSpPr>
        <p:spPr>
          <a:xfrm>
            <a:off x="1910308" y="5706705"/>
            <a:ext cx="5780583" cy="706451"/>
          </a:xfrm>
        </p:spPr>
        <p:txBody>
          <a:bodyPr rtlCol="0">
            <a:noAutofit/>
          </a:bodyPr>
          <a:lstStyle/>
          <a:p>
            <a:pPr algn="ctr">
              <a:spcAft>
                <a:spcPts val="0"/>
              </a:spcAft>
              <a:defRPr/>
            </a:pPr>
            <a:r>
              <a:rPr lang="en-US" dirty="0" smtClean="0">
                <a:solidFill>
                  <a:schemeClr val="tx1"/>
                </a:solidFill>
              </a:rPr>
              <a:t>Unit 1: Geometry and Angle Measurements</a:t>
            </a:r>
            <a:br>
              <a:rPr lang="en-US" dirty="0" smtClean="0">
                <a:solidFill>
                  <a:schemeClr val="tx1"/>
                </a:solidFill>
              </a:rPr>
            </a:br>
            <a:r>
              <a:rPr lang="en-US" dirty="0" smtClean="0">
                <a:solidFill>
                  <a:schemeClr val="tx1"/>
                </a:solidFill>
              </a:rPr>
              <a:t>for Estimating Gradients </a:t>
            </a:r>
            <a:endParaRPr lang="en-US" dirty="0">
              <a:solidFill>
                <a:schemeClr val="tx1"/>
              </a:solidFill>
            </a:endParaRP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3254" y="2003309"/>
            <a:ext cx="5378583" cy="354986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3898313" y="6369838"/>
            <a:ext cx="5454044" cy="393700"/>
            <a:chOff x="3453145" y="6199939"/>
            <a:chExt cx="5454044" cy="393700"/>
          </a:xfrm>
        </p:grpSpPr>
        <p:sp>
          <p:nvSpPr>
            <p:cNvPr id="8" name="TextBox 7"/>
            <p:cNvSpPr txBox="1"/>
            <p:nvPr/>
          </p:nvSpPr>
          <p:spPr>
            <a:xfrm>
              <a:off x="3453145" y="6289067"/>
              <a:ext cx="4336444" cy="215444"/>
            </a:xfrm>
            <a:prstGeom prst="rect">
              <a:avLst/>
            </a:prstGeom>
            <a:noFill/>
          </p:spPr>
          <p:txBody>
            <a:bodyPr wrap="none" rtlCol="0">
              <a:spAutoFit/>
            </a:bodyPr>
            <a:lstStyle/>
            <a:p>
              <a:r>
                <a:rPr lang="en-US" sz="800" dirty="0" smtClean="0">
                  <a:solidFill>
                    <a:schemeClr val="tx2"/>
                  </a:solidFill>
                  <a:latin typeface="+mn-lt"/>
                  <a:ea typeface="+mn-ea"/>
                  <a:cs typeface="+mn-cs"/>
                </a:rPr>
                <a:t>Created by Leecy Wise for Utah State University-Eastern Campus, Blanding, UT, 2014</a:t>
              </a:r>
              <a:endParaRPr lang="en-US" sz="800" dirty="0">
                <a:solidFill>
                  <a:schemeClr val="tx2"/>
                </a:solidFill>
                <a:latin typeface="+mn-lt"/>
                <a:ea typeface="+mn-ea"/>
                <a:cs typeface="+mn-cs"/>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9589" y="6199939"/>
              <a:ext cx="1117600" cy="393700"/>
            </a:xfrm>
            <a:prstGeom prst="rect">
              <a:avLst/>
            </a:prstGeom>
          </p:spPr>
        </p:pic>
      </p:gr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Road humor</a:t>
            </a:r>
            <a:endParaRPr lang="en-US" dirty="0"/>
          </a:p>
        </p:txBody>
      </p:sp>
      <p:sp>
        <p:nvSpPr>
          <p:cNvPr id="5" name="Content Placeholder 4"/>
          <p:cNvSpPr>
            <a:spLocks noGrp="1"/>
          </p:cNvSpPr>
          <p:nvPr>
            <p:ph idx="1"/>
          </p:nvPr>
        </p:nvSpPr>
        <p:spPr>
          <a:xfrm>
            <a:off x="634428" y="1172423"/>
            <a:ext cx="7789482" cy="3915611"/>
          </a:xfrm>
        </p:spPr>
        <p:txBody>
          <a:bodyPr>
            <a:normAutofit/>
          </a:bodyPr>
          <a:lstStyle/>
          <a:p>
            <a:pPr marL="0" indent="0" algn="ctr">
              <a:buNone/>
            </a:pPr>
            <a:r>
              <a:rPr lang="en-US" dirty="0" smtClean="0"/>
              <a:t>When you are laughing, you are learning, so laugh, laugh, laugh!</a:t>
            </a:r>
          </a:p>
        </p:txBody>
      </p:sp>
      <p:pic>
        <p:nvPicPr>
          <p:cNvPr id="2050" name="Picture 2" descr="http://images.clipart.com/thw/thw11/CL/5344_2005010018/000803_1075_74/22438515.thb.jpg?000803_1075_7495_v__v"/>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3408" t="16736" r="13640" b="13320"/>
          <a:stretch/>
        </p:blipFill>
        <p:spPr bwMode="auto">
          <a:xfrm>
            <a:off x="6297930" y="467786"/>
            <a:ext cx="525780" cy="555747"/>
          </a:xfrm>
          <a:prstGeom prst="ellipse">
            <a:avLst/>
          </a:prstGeom>
          <a:noFill/>
          <a:extLst>
            <a:ext uri="{909E8E84-426E-40DD-AFC4-6F175D3DCCD1}">
              <a14:hiddenFill xmlns:a14="http://schemas.microsoft.com/office/drawing/2010/main">
                <a:solidFill>
                  <a:srgbClr val="FFFFFF"/>
                </a:solidFill>
              </a14:hiddenFill>
            </a:ext>
          </a:extLst>
        </p:spPr>
      </p:pic>
      <p:pic>
        <p:nvPicPr>
          <p:cNvPr id="1026" name="Picture 2" descr="SO true! #referatruck"/>
          <p:cNvPicPr>
            <a:picLocks noChangeAspect="1" noChangeArrowheads="1"/>
          </p:cNvPicPr>
          <p:nvPr/>
        </p:nvPicPr>
        <p:blipFill rotWithShape="1">
          <a:blip r:embed="rId4">
            <a:extLst>
              <a:ext uri="{28A0092B-C50C-407E-A947-70E740481C1C}">
                <a14:useLocalDpi xmlns:a14="http://schemas.microsoft.com/office/drawing/2010/main" val="0"/>
              </a:ext>
            </a:extLst>
          </a:blip>
          <a:srcRect t="7101" r="1032" b="1594"/>
          <a:stretch/>
        </p:blipFill>
        <p:spPr bwMode="auto">
          <a:xfrm>
            <a:off x="2317750" y="2039790"/>
            <a:ext cx="4505960" cy="4400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633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Why do truckers need math?</a:t>
            </a:r>
            <a:endParaRPr lang="en-US" dirty="0"/>
          </a:p>
        </p:txBody>
      </p:sp>
      <p:sp>
        <p:nvSpPr>
          <p:cNvPr id="5" name="Content Placeholder 4"/>
          <p:cNvSpPr>
            <a:spLocks noGrp="1"/>
          </p:cNvSpPr>
          <p:nvPr>
            <p:ph idx="1"/>
          </p:nvPr>
        </p:nvSpPr>
        <p:spPr>
          <a:xfrm>
            <a:off x="508698" y="1240652"/>
            <a:ext cx="8501738" cy="4273193"/>
          </a:xfrm>
        </p:spPr>
        <p:txBody>
          <a:bodyPr/>
          <a:lstStyle/>
          <a:p>
            <a:pPr marL="0" indent="0">
              <a:buNone/>
            </a:pPr>
            <a:r>
              <a:rPr lang="en-US" dirty="0" smtClean="0">
                <a:solidFill>
                  <a:schemeClr val="tx1"/>
                </a:solidFill>
              </a:rPr>
              <a:t>If you drive your own car or pick-up, you might want to use math in different ways. You might want to know what kind of mileage you are getting, or the number of miles you need to travel, or the amount of time it will take to get from one place to another. You might want to keep track of your expenses and create a budget for maintaining your vehicle.</a:t>
            </a:r>
            <a:endParaRPr lang="en-US" dirty="0">
              <a:solidFill>
                <a:schemeClr val="tx1"/>
              </a:solidFill>
            </a:endParaRPr>
          </a:p>
        </p:txBody>
      </p:sp>
      <p:pic>
        <p:nvPicPr>
          <p:cNvPr id="3074" name="Picture 2" descr="http://downloads.clipart.com/20052769.png?t=1386987524&amp;h=492f1fdef5856cb53c6889feeed64303&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2766" y="5116891"/>
            <a:ext cx="2749120" cy="17411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downloads.clipart.com/20025456.png?t=1386987564&amp;h=afe0d86817211a39080fbbccbbbfca4b&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7759" y="3441224"/>
            <a:ext cx="3164127" cy="12319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downloads.clipart.com/21151375.png?t=1386987686&amp;h=a370b1fdb099eae543ceec9e57173823&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417591" flipH="1">
            <a:off x="457298" y="3866444"/>
            <a:ext cx="2866544" cy="203339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downloads.clipart.com/21312384.png?t=1387121548&amp;h=3a080b36b59eefde7ead5736e57e11b5&amp;u=lee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7497" y="4010074"/>
            <a:ext cx="2394540" cy="1503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10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ages.clipart.com/thb/thb9/PHDC/20080701/PBJ/2/71992798.thb.jpg?10017370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130" y="4200048"/>
            <a:ext cx="2566895" cy="17014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2963033" y="171441"/>
            <a:ext cx="6191523" cy="4720598"/>
          </a:xfrm>
        </p:spPr>
        <p:txBody>
          <a:bodyPr>
            <a:normAutofit/>
          </a:bodyPr>
          <a:lstStyle/>
          <a:p>
            <a:pPr marL="0" indent="0">
              <a:buNone/>
            </a:pPr>
            <a:r>
              <a:rPr lang="en-US" dirty="0" smtClean="0"/>
              <a:t>A commercial trucker does not have those options. A commercial trucker </a:t>
            </a:r>
            <a:r>
              <a:rPr lang="en-US" b="1" dirty="0" smtClean="0"/>
              <a:t>must</a:t>
            </a:r>
            <a:r>
              <a:rPr lang="en-US" dirty="0" smtClean="0"/>
              <a:t> use math for those reasons and many others. </a:t>
            </a:r>
          </a:p>
          <a:p>
            <a:pPr marL="0" indent="0">
              <a:buNone/>
            </a:pPr>
            <a:r>
              <a:rPr lang="en-US" dirty="0" smtClean="0"/>
              <a:t>He must be able to handle financial transactions, complete log reports, measure loads, determine road characteristics, convert measurements, apply formulas, and much, much more. He must also be able to solve problems both on the job and on exams. </a:t>
            </a:r>
          </a:p>
          <a:p>
            <a:pPr marL="0" indent="0">
              <a:buNone/>
            </a:pPr>
            <a:r>
              <a:rPr lang="en-US" dirty="0" smtClean="0"/>
              <a:t>To commercial truckers, math is a critical skill. It can be just as important sometimes as being able to drive in challenging weather. </a:t>
            </a:r>
            <a:endParaRPr lang="en-US" dirty="0"/>
          </a:p>
        </p:txBody>
      </p:sp>
      <p:pic>
        <p:nvPicPr>
          <p:cNvPr id="4104" name="Picture 8" descr="http://images.clipart.com/thw/thw11/CL/5344_2005010018/000803_1090_88/21474587.thb.jpg?000803_1090_8844_v__v"/>
          <p:cNvPicPr>
            <a:picLocks noChangeAspect="1" noChangeArrowheads="1"/>
          </p:cNvPicPr>
          <p:nvPr/>
        </p:nvPicPr>
        <p:blipFill rotWithShape="1">
          <a:blip r:embed="rId3">
            <a:extLst>
              <a:ext uri="{28A0092B-C50C-407E-A947-70E740481C1C}">
                <a14:useLocalDpi xmlns:a14="http://schemas.microsoft.com/office/drawing/2010/main" val="0"/>
              </a:ext>
            </a:extLst>
          </a:blip>
          <a:srcRect l="7543" t="8586" r="6057" b="11414"/>
          <a:stretch/>
        </p:blipFill>
        <p:spPr bwMode="auto">
          <a:xfrm>
            <a:off x="181976" y="1253833"/>
            <a:ext cx="2460485"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File:WeighBridge55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1188" y="4659972"/>
            <a:ext cx="2473504"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images.clipart.com/thb/thb9/PHDC/20080812/PBJ/7/80837684.thb.jpg?1001741217"/>
          <p:cNvPicPr>
            <a:picLocks noChangeAspect="1" noChangeArrowheads="1"/>
          </p:cNvPicPr>
          <p:nvPr/>
        </p:nvPicPr>
        <p:blipFill rotWithShape="1">
          <a:blip r:embed="rId5">
            <a:extLst>
              <a:ext uri="{28A0092B-C50C-407E-A947-70E740481C1C}">
                <a14:useLocalDpi xmlns:a14="http://schemas.microsoft.com/office/drawing/2010/main" val="0"/>
              </a:ext>
            </a:extLst>
          </a:blip>
          <a:srcRect t="1" r="12963" b="1059"/>
          <a:stretch/>
        </p:blipFill>
        <p:spPr bwMode="auto">
          <a:xfrm>
            <a:off x="6754255" y="4200048"/>
            <a:ext cx="2400301" cy="1808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2577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402127" y="2023110"/>
            <a:ext cx="7035102" cy="1469591"/>
          </a:xfrm>
        </p:spPr>
        <p:txBody>
          <a:bodyPr/>
          <a:lstStyle/>
          <a:p>
            <a:pPr marL="0" indent="0">
              <a:buNone/>
            </a:pPr>
            <a:r>
              <a:rPr lang="en-US" dirty="0" smtClean="0"/>
              <a:t>It is important that you practice math skills using the resources in this series and those that your instructor will give you. Remember that practice makes perfect!</a:t>
            </a:r>
            <a:endParaRPr lang="en-US" dirty="0"/>
          </a:p>
        </p:txBody>
      </p:sp>
      <p:pic>
        <p:nvPicPr>
          <p:cNvPr id="5122" name="Picture 2" descr="http://images.clipart.com/thw/thw11/CL/5344_2005010018/000803_1058_10/21810213.thb.jpg?000803_1058_1099_v__v"/>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143" b="70571" l="0" r="100000"/>
                    </a14:imgEffect>
                  </a14:imgLayer>
                </a14:imgProps>
              </a:ext>
              <a:ext uri="{28A0092B-C50C-407E-A947-70E740481C1C}">
                <a14:useLocalDpi xmlns:a14="http://schemas.microsoft.com/office/drawing/2010/main" val="0"/>
              </a:ext>
            </a:extLst>
          </a:blip>
          <a:srcRect l="-1" r="-173" b="29714"/>
          <a:stretch/>
        </p:blipFill>
        <p:spPr bwMode="auto">
          <a:xfrm>
            <a:off x="3827176" y="3211830"/>
            <a:ext cx="2185004" cy="2343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2647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22108" y="177628"/>
            <a:ext cx="8177529" cy="6409038"/>
          </a:xfrm>
        </p:spPr>
        <p:txBody>
          <a:bodyPr/>
          <a:lstStyle/>
          <a:p>
            <a:pPr marL="0" indent="0">
              <a:buNone/>
            </a:pPr>
            <a:r>
              <a:rPr lang="en-US" dirty="0" smtClean="0"/>
              <a:t>As you begin this or other units, always have a box or container filled with index cards. An index card box with alphabetical divisions is ideal. Add all new terms you learn to the box.</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For each new term you come across in every unit, write the term on one side of the card. On other side, write your own definition for the term, or simply draw a picture that will help you remember, or both! Then review your flashcards a lot.</a:t>
            </a:r>
            <a:endParaRPr lang="en-US" dirty="0"/>
          </a:p>
        </p:txBody>
      </p:sp>
      <p:pic>
        <p:nvPicPr>
          <p:cNvPr id="23554" name="Picture 2" descr="http://downloads.clipart.com/21082484.png?t=1389300864&amp;h=dc0d2aab53567fe0a1677ad6c5ab29d1&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1119" y="1228209"/>
            <a:ext cx="1692645" cy="2153938"/>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http://downloads.clipart.com/20100290.png?t=1389300987&amp;h=6cbfb1a787b2f69974d97743c644aaa2&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3147" y="1095620"/>
            <a:ext cx="2660650" cy="2073374"/>
          </a:xfrm>
          <a:prstGeom prst="rect">
            <a:avLst/>
          </a:prstGeom>
          <a:noFill/>
          <a:extLst>
            <a:ext uri="{909E8E84-426E-40DD-AFC4-6F175D3DCCD1}">
              <a14:hiddenFill xmlns:a14="http://schemas.microsoft.com/office/drawing/2010/main">
                <a:solidFill>
                  <a:srgbClr val="FFFFFF"/>
                </a:solidFill>
              </a14:hiddenFill>
            </a:ext>
          </a:extLst>
        </p:spPr>
      </p:pic>
      <p:grpSp>
        <p:nvGrpSpPr>
          <p:cNvPr id="27" name="Group 26"/>
          <p:cNvGrpSpPr/>
          <p:nvPr/>
        </p:nvGrpSpPr>
        <p:grpSpPr>
          <a:xfrm>
            <a:off x="2734920" y="4990092"/>
            <a:ext cx="4157540" cy="1348939"/>
            <a:chOff x="2413507" y="5004485"/>
            <a:chExt cx="4157540" cy="1348939"/>
          </a:xfrm>
        </p:grpSpPr>
        <p:sp>
          <p:nvSpPr>
            <p:cNvPr id="5" name="Rectangle 4"/>
            <p:cNvSpPr/>
            <p:nvPr/>
          </p:nvSpPr>
          <p:spPr>
            <a:xfrm>
              <a:off x="2413507" y="5043607"/>
              <a:ext cx="1878227" cy="13098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8" name="Rectangle 7"/>
            <p:cNvSpPr/>
            <p:nvPr/>
          </p:nvSpPr>
          <p:spPr>
            <a:xfrm>
              <a:off x="4692820" y="5004485"/>
              <a:ext cx="1878227" cy="13098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p:cNvGrpSpPr/>
            <p:nvPr/>
          </p:nvGrpSpPr>
          <p:grpSpPr>
            <a:xfrm>
              <a:off x="2537419" y="5469523"/>
              <a:ext cx="1574979" cy="448706"/>
              <a:chOff x="7074751" y="2681416"/>
              <a:chExt cx="1736339" cy="576051"/>
            </a:xfrm>
          </p:grpSpPr>
          <p:grpSp>
            <p:nvGrpSpPr>
              <p:cNvPr id="12" name="Group 11"/>
              <p:cNvGrpSpPr/>
              <p:nvPr/>
            </p:nvGrpSpPr>
            <p:grpSpPr>
              <a:xfrm>
                <a:off x="7074751" y="2681416"/>
                <a:ext cx="312565" cy="538005"/>
                <a:chOff x="7772400" y="2380799"/>
                <a:chExt cx="436133" cy="538005"/>
              </a:xfrm>
            </p:grpSpPr>
            <p:sp>
              <p:nvSpPr>
                <p:cNvPr id="10" name="Freeform 9"/>
                <p:cNvSpPr/>
                <p:nvPr/>
              </p:nvSpPr>
              <p:spPr>
                <a:xfrm>
                  <a:off x="7772400" y="2380799"/>
                  <a:ext cx="436133" cy="538005"/>
                </a:xfrm>
                <a:custGeom>
                  <a:avLst/>
                  <a:gdLst>
                    <a:gd name="connsiteX0" fmla="*/ 0 w 436133"/>
                    <a:gd name="connsiteY0" fmla="*/ 535396 h 538005"/>
                    <a:gd name="connsiteX1" fmla="*/ 24714 w 436133"/>
                    <a:gd name="connsiteY1" fmla="*/ 473612 h 538005"/>
                    <a:gd name="connsiteX2" fmla="*/ 49427 w 436133"/>
                    <a:gd name="connsiteY2" fmla="*/ 436542 h 538005"/>
                    <a:gd name="connsiteX3" fmla="*/ 74141 w 436133"/>
                    <a:gd name="connsiteY3" fmla="*/ 350044 h 538005"/>
                    <a:gd name="connsiteX4" fmla="*/ 98854 w 436133"/>
                    <a:gd name="connsiteY4" fmla="*/ 312974 h 538005"/>
                    <a:gd name="connsiteX5" fmla="*/ 111211 w 436133"/>
                    <a:gd name="connsiteY5" fmla="*/ 275904 h 538005"/>
                    <a:gd name="connsiteX6" fmla="*/ 135924 w 436133"/>
                    <a:gd name="connsiteY6" fmla="*/ 226477 h 538005"/>
                    <a:gd name="connsiteX7" fmla="*/ 160638 w 436133"/>
                    <a:gd name="connsiteY7" fmla="*/ 189406 h 538005"/>
                    <a:gd name="connsiteX8" fmla="*/ 210065 w 436133"/>
                    <a:gd name="connsiteY8" fmla="*/ 78196 h 538005"/>
                    <a:gd name="connsiteX9" fmla="*/ 234778 w 436133"/>
                    <a:gd name="connsiteY9" fmla="*/ 4055 h 538005"/>
                    <a:gd name="connsiteX10" fmla="*/ 284205 w 436133"/>
                    <a:gd name="connsiteY10" fmla="*/ 78196 h 538005"/>
                    <a:gd name="connsiteX11" fmla="*/ 321276 w 436133"/>
                    <a:gd name="connsiteY11" fmla="*/ 152336 h 538005"/>
                    <a:gd name="connsiteX12" fmla="*/ 345989 w 436133"/>
                    <a:gd name="connsiteY12" fmla="*/ 238833 h 538005"/>
                    <a:gd name="connsiteX13" fmla="*/ 358346 w 436133"/>
                    <a:gd name="connsiteY13" fmla="*/ 300617 h 538005"/>
                    <a:gd name="connsiteX14" fmla="*/ 383059 w 436133"/>
                    <a:gd name="connsiteY14" fmla="*/ 374758 h 538005"/>
                    <a:gd name="connsiteX15" fmla="*/ 395416 w 436133"/>
                    <a:gd name="connsiteY15" fmla="*/ 411828 h 538005"/>
                    <a:gd name="connsiteX16" fmla="*/ 407773 w 436133"/>
                    <a:gd name="connsiteY16" fmla="*/ 461255 h 538005"/>
                    <a:gd name="connsiteX17" fmla="*/ 420130 w 436133"/>
                    <a:gd name="connsiteY17" fmla="*/ 523039 h 53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6133" h="538005">
                      <a:moveTo>
                        <a:pt x="0" y="535396"/>
                      </a:moveTo>
                      <a:cubicBezTo>
                        <a:pt x="8238" y="514801"/>
                        <a:pt x="14794" y="493451"/>
                        <a:pt x="24714" y="473612"/>
                      </a:cubicBezTo>
                      <a:cubicBezTo>
                        <a:pt x="31355" y="460329"/>
                        <a:pt x="42786" y="449825"/>
                        <a:pt x="49427" y="436542"/>
                      </a:cubicBezTo>
                      <a:cubicBezTo>
                        <a:pt x="73474" y="388448"/>
                        <a:pt x="50386" y="405474"/>
                        <a:pt x="74141" y="350044"/>
                      </a:cubicBezTo>
                      <a:cubicBezTo>
                        <a:pt x="79991" y="336394"/>
                        <a:pt x="92213" y="326257"/>
                        <a:pt x="98854" y="312974"/>
                      </a:cubicBezTo>
                      <a:cubicBezTo>
                        <a:pt x="104679" y="301324"/>
                        <a:pt x="106080" y="287876"/>
                        <a:pt x="111211" y="275904"/>
                      </a:cubicBezTo>
                      <a:cubicBezTo>
                        <a:pt x="118467" y="258973"/>
                        <a:pt x="126785" y="242470"/>
                        <a:pt x="135924" y="226477"/>
                      </a:cubicBezTo>
                      <a:cubicBezTo>
                        <a:pt x="143292" y="213582"/>
                        <a:pt x="154606" y="202977"/>
                        <a:pt x="160638" y="189406"/>
                      </a:cubicBezTo>
                      <a:cubicBezTo>
                        <a:pt x="219456" y="57065"/>
                        <a:pt x="154135" y="162089"/>
                        <a:pt x="210065" y="78196"/>
                      </a:cubicBezTo>
                      <a:cubicBezTo>
                        <a:pt x="218303" y="53482"/>
                        <a:pt x="220328" y="-17620"/>
                        <a:pt x="234778" y="4055"/>
                      </a:cubicBezTo>
                      <a:cubicBezTo>
                        <a:pt x="251254" y="28769"/>
                        <a:pt x="274812" y="50018"/>
                        <a:pt x="284205" y="78196"/>
                      </a:cubicBezTo>
                      <a:cubicBezTo>
                        <a:pt x="301258" y="129355"/>
                        <a:pt x="289337" y="104429"/>
                        <a:pt x="321276" y="152336"/>
                      </a:cubicBezTo>
                      <a:cubicBezTo>
                        <a:pt x="335035" y="193615"/>
                        <a:pt x="335646" y="192289"/>
                        <a:pt x="345989" y="238833"/>
                      </a:cubicBezTo>
                      <a:cubicBezTo>
                        <a:pt x="350545" y="259335"/>
                        <a:pt x="352820" y="280354"/>
                        <a:pt x="358346" y="300617"/>
                      </a:cubicBezTo>
                      <a:cubicBezTo>
                        <a:pt x="365200" y="325750"/>
                        <a:pt x="374821" y="350044"/>
                        <a:pt x="383059" y="374758"/>
                      </a:cubicBezTo>
                      <a:cubicBezTo>
                        <a:pt x="387178" y="387115"/>
                        <a:pt x="392257" y="399192"/>
                        <a:pt x="395416" y="411828"/>
                      </a:cubicBezTo>
                      <a:cubicBezTo>
                        <a:pt x="399535" y="428304"/>
                        <a:pt x="402893" y="444988"/>
                        <a:pt x="407773" y="461255"/>
                      </a:cubicBezTo>
                      <a:cubicBezTo>
                        <a:pt x="430535" y="537129"/>
                        <a:pt x="451754" y="554665"/>
                        <a:pt x="420130" y="523039"/>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7895968" y="2681416"/>
                  <a:ext cx="222421" cy="0"/>
                </a:xfrm>
                <a:custGeom>
                  <a:avLst/>
                  <a:gdLst>
                    <a:gd name="connsiteX0" fmla="*/ 0 w 222421"/>
                    <a:gd name="connsiteY0" fmla="*/ 0 h 0"/>
                    <a:gd name="connsiteX1" fmla="*/ 222421 w 222421"/>
                    <a:gd name="connsiteY1" fmla="*/ 0 h 0"/>
                  </a:gdLst>
                  <a:ahLst/>
                  <a:cxnLst>
                    <a:cxn ang="0">
                      <a:pos x="connsiteX0" y="connsiteY0"/>
                    </a:cxn>
                    <a:cxn ang="0">
                      <a:pos x="connsiteX1" y="connsiteY1"/>
                    </a:cxn>
                  </a:cxnLst>
                  <a:rect l="l" t="t" r="r" b="b"/>
                  <a:pathLst>
                    <a:path w="222421">
                      <a:moveTo>
                        <a:pt x="0" y="0"/>
                      </a:moveTo>
                      <a:lnTo>
                        <a:pt x="222421" y="0"/>
                      </a:ln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Freeform 12"/>
              <p:cNvSpPr/>
              <p:nvPr/>
            </p:nvSpPr>
            <p:spPr>
              <a:xfrm>
                <a:off x="7475737" y="2721059"/>
                <a:ext cx="228421" cy="532823"/>
              </a:xfrm>
              <a:custGeom>
                <a:avLst/>
                <a:gdLst>
                  <a:gd name="connsiteX0" fmla="*/ 5999 w 228421"/>
                  <a:gd name="connsiteY0" fmla="*/ 532823 h 532823"/>
                  <a:gd name="connsiteX1" fmla="*/ 18356 w 228421"/>
                  <a:gd name="connsiteY1" fmla="*/ 137407 h 532823"/>
                  <a:gd name="connsiteX2" fmla="*/ 43070 w 228421"/>
                  <a:gd name="connsiteY2" fmla="*/ 26196 h 532823"/>
                  <a:gd name="connsiteX3" fmla="*/ 80140 w 228421"/>
                  <a:gd name="connsiteY3" fmla="*/ 100336 h 532823"/>
                  <a:gd name="connsiteX4" fmla="*/ 92497 w 228421"/>
                  <a:gd name="connsiteY4" fmla="*/ 137407 h 532823"/>
                  <a:gd name="connsiteX5" fmla="*/ 117210 w 228421"/>
                  <a:gd name="connsiteY5" fmla="*/ 174477 h 532823"/>
                  <a:gd name="connsiteX6" fmla="*/ 141924 w 228421"/>
                  <a:gd name="connsiteY6" fmla="*/ 248617 h 532823"/>
                  <a:gd name="connsiteX7" fmla="*/ 154280 w 228421"/>
                  <a:gd name="connsiteY7" fmla="*/ 285688 h 532823"/>
                  <a:gd name="connsiteX8" fmla="*/ 166637 w 228421"/>
                  <a:gd name="connsiteY8" fmla="*/ 322758 h 532823"/>
                  <a:gd name="connsiteX9" fmla="*/ 178994 w 228421"/>
                  <a:gd name="connsiteY9" fmla="*/ 372185 h 532823"/>
                  <a:gd name="connsiteX10" fmla="*/ 191351 w 228421"/>
                  <a:gd name="connsiteY10" fmla="*/ 446326 h 532823"/>
                  <a:gd name="connsiteX11" fmla="*/ 216064 w 228421"/>
                  <a:gd name="connsiteY11" fmla="*/ 483396 h 532823"/>
                  <a:gd name="connsiteX12" fmla="*/ 228421 w 228421"/>
                  <a:gd name="connsiteY12" fmla="*/ 520466 h 532823"/>
                  <a:gd name="connsiteX13" fmla="*/ 216064 w 228421"/>
                  <a:gd name="connsiteY13" fmla="*/ 125050 h 532823"/>
                  <a:gd name="connsiteX14" fmla="*/ 203707 w 228421"/>
                  <a:gd name="connsiteY14" fmla="*/ 87980 h 532823"/>
                  <a:gd name="connsiteX15" fmla="*/ 191351 w 228421"/>
                  <a:gd name="connsiteY15" fmla="*/ 13839 h 53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28421" h="532823">
                    <a:moveTo>
                      <a:pt x="5999" y="532823"/>
                    </a:moveTo>
                    <a:cubicBezTo>
                      <a:pt x="10118" y="401018"/>
                      <a:pt x="18356" y="269277"/>
                      <a:pt x="18356" y="137407"/>
                    </a:cubicBezTo>
                    <a:cubicBezTo>
                      <a:pt x="18356" y="-4174"/>
                      <a:pt x="-36328" y="-26736"/>
                      <a:pt x="43070" y="26196"/>
                    </a:cubicBezTo>
                    <a:cubicBezTo>
                      <a:pt x="74126" y="119369"/>
                      <a:pt x="32234" y="4525"/>
                      <a:pt x="80140" y="100336"/>
                    </a:cubicBezTo>
                    <a:cubicBezTo>
                      <a:pt x="85965" y="111986"/>
                      <a:pt x="86672" y="125757"/>
                      <a:pt x="92497" y="137407"/>
                    </a:cubicBezTo>
                    <a:cubicBezTo>
                      <a:pt x="99138" y="150690"/>
                      <a:pt x="111178" y="160906"/>
                      <a:pt x="117210" y="174477"/>
                    </a:cubicBezTo>
                    <a:cubicBezTo>
                      <a:pt x="127790" y="198282"/>
                      <a:pt x="133686" y="223904"/>
                      <a:pt x="141924" y="248617"/>
                    </a:cubicBezTo>
                    <a:lnTo>
                      <a:pt x="154280" y="285688"/>
                    </a:lnTo>
                    <a:cubicBezTo>
                      <a:pt x="158399" y="298045"/>
                      <a:pt x="163478" y="310122"/>
                      <a:pt x="166637" y="322758"/>
                    </a:cubicBezTo>
                    <a:cubicBezTo>
                      <a:pt x="170756" y="339234"/>
                      <a:pt x="175663" y="355532"/>
                      <a:pt x="178994" y="372185"/>
                    </a:cubicBezTo>
                    <a:cubicBezTo>
                      <a:pt x="183908" y="396753"/>
                      <a:pt x="183428" y="422557"/>
                      <a:pt x="191351" y="446326"/>
                    </a:cubicBezTo>
                    <a:cubicBezTo>
                      <a:pt x="196047" y="460415"/>
                      <a:pt x="209423" y="470113"/>
                      <a:pt x="216064" y="483396"/>
                    </a:cubicBezTo>
                    <a:cubicBezTo>
                      <a:pt x="221889" y="495046"/>
                      <a:pt x="224302" y="508109"/>
                      <a:pt x="228421" y="520466"/>
                    </a:cubicBezTo>
                    <a:cubicBezTo>
                      <a:pt x="224302" y="388661"/>
                      <a:pt x="223587" y="256705"/>
                      <a:pt x="216064" y="125050"/>
                    </a:cubicBezTo>
                    <a:cubicBezTo>
                      <a:pt x="215321" y="112046"/>
                      <a:pt x="206866" y="100616"/>
                      <a:pt x="203707" y="87980"/>
                    </a:cubicBezTo>
                    <a:cubicBezTo>
                      <a:pt x="190543" y="35324"/>
                      <a:pt x="191351" y="44616"/>
                      <a:pt x="191351" y="13839"/>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7822865" y="2748984"/>
                <a:ext cx="264632" cy="508481"/>
              </a:xfrm>
              <a:custGeom>
                <a:avLst/>
                <a:gdLst>
                  <a:gd name="connsiteX0" fmla="*/ 525889 w 550602"/>
                  <a:gd name="connsiteY0" fmla="*/ 49433 h 550866"/>
                  <a:gd name="connsiteX1" fmla="*/ 464105 w 550602"/>
                  <a:gd name="connsiteY1" fmla="*/ 24719 h 550866"/>
                  <a:gd name="connsiteX2" fmla="*/ 389964 w 550602"/>
                  <a:gd name="connsiteY2" fmla="*/ 6 h 550866"/>
                  <a:gd name="connsiteX3" fmla="*/ 155186 w 550602"/>
                  <a:gd name="connsiteY3" fmla="*/ 24719 h 550866"/>
                  <a:gd name="connsiteX4" fmla="*/ 118116 w 550602"/>
                  <a:gd name="connsiteY4" fmla="*/ 49433 h 550866"/>
                  <a:gd name="connsiteX5" fmla="*/ 31618 w 550602"/>
                  <a:gd name="connsiteY5" fmla="*/ 160643 h 550866"/>
                  <a:gd name="connsiteX6" fmla="*/ 19262 w 550602"/>
                  <a:gd name="connsiteY6" fmla="*/ 395422 h 550866"/>
                  <a:gd name="connsiteX7" fmla="*/ 56332 w 550602"/>
                  <a:gd name="connsiteY7" fmla="*/ 432492 h 550866"/>
                  <a:gd name="connsiteX8" fmla="*/ 204613 w 550602"/>
                  <a:gd name="connsiteY8" fmla="*/ 506633 h 550866"/>
                  <a:gd name="connsiteX9" fmla="*/ 315824 w 550602"/>
                  <a:gd name="connsiteY9" fmla="*/ 543703 h 550866"/>
                  <a:gd name="connsiteX10" fmla="*/ 464105 w 550602"/>
                  <a:gd name="connsiteY10" fmla="*/ 531346 h 550866"/>
                  <a:gd name="connsiteX11" fmla="*/ 414678 w 550602"/>
                  <a:gd name="connsiteY11" fmla="*/ 358351 h 550866"/>
                  <a:gd name="connsiteX12" fmla="*/ 377607 w 550602"/>
                  <a:gd name="connsiteY12" fmla="*/ 345995 h 550866"/>
                  <a:gd name="connsiteX13" fmla="*/ 550602 w 550602"/>
                  <a:gd name="connsiteY13" fmla="*/ 358351 h 550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0602" h="550866">
                    <a:moveTo>
                      <a:pt x="525889" y="49433"/>
                    </a:moveTo>
                    <a:cubicBezTo>
                      <a:pt x="505294" y="41195"/>
                      <a:pt x="484951" y="32299"/>
                      <a:pt x="464105" y="24719"/>
                    </a:cubicBezTo>
                    <a:cubicBezTo>
                      <a:pt x="439623" y="15816"/>
                      <a:pt x="389964" y="6"/>
                      <a:pt x="389964" y="6"/>
                    </a:cubicBezTo>
                    <a:cubicBezTo>
                      <a:pt x="371824" y="1140"/>
                      <a:pt x="216913" y="-6145"/>
                      <a:pt x="155186" y="24719"/>
                    </a:cubicBezTo>
                    <a:cubicBezTo>
                      <a:pt x="141903" y="31361"/>
                      <a:pt x="130473" y="41195"/>
                      <a:pt x="118116" y="49433"/>
                    </a:cubicBezTo>
                    <a:cubicBezTo>
                      <a:pt x="58995" y="138113"/>
                      <a:pt x="89692" y="102571"/>
                      <a:pt x="31618" y="160643"/>
                    </a:cubicBezTo>
                    <a:cubicBezTo>
                      <a:pt x="-1125" y="258875"/>
                      <a:pt x="-13549" y="264179"/>
                      <a:pt x="19262" y="395422"/>
                    </a:cubicBezTo>
                    <a:cubicBezTo>
                      <a:pt x="23500" y="412375"/>
                      <a:pt x="42538" y="421763"/>
                      <a:pt x="56332" y="432492"/>
                    </a:cubicBezTo>
                    <a:cubicBezTo>
                      <a:pt x="183810" y="531642"/>
                      <a:pt x="74524" y="441590"/>
                      <a:pt x="204613" y="506633"/>
                    </a:cubicBezTo>
                    <a:cubicBezTo>
                      <a:pt x="272825" y="540738"/>
                      <a:pt x="235977" y="527733"/>
                      <a:pt x="315824" y="543703"/>
                    </a:cubicBezTo>
                    <a:cubicBezTo>
                      <a:pt x="365251" y="539584"/>
                      <a:pt x="432067" y="569209"/>
                      <a:pt x="464105" y="531346"/>
                    </a:cubicBezTo>
                    <a:cubicBezTo>
                      <a:pt x="531101" y="452169"/>
                      <a:pt x="468886" y="385455"/>
                      <a:pt x="414678" y="358351"/>
                    </a:cubicBezTo>
                    <a:cubicBezTo>
                      <a:pt x="403028" y="352526"/>
                      <a:pt x="389964" y="350114"/>
                      <a:pt x="377607" y="345995"/>
                    </a:cubicBezTo>
                    <a:cubicBezTo>
                      <a:pt x="172241" y="368812"/>
                      <a:pt x="229099" y="358351"/>
                      <a:pt x="550602" y="358351"/>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 name="Freeform 16"/>
              <p:cNvSpPr/>
              <p:nvPr/>
            </p:nvSpPr>
            <p:spPr>
              <a:xfrm>
                <a:off x="8204310" y="2743201"/>
                <a:ext cx="259345" cy="514266"/>
              </a:xfrm>
              <a:custGeom>
                <a:avLst/>
                <a:gdLst>
                  <a:gd name="connsiteX0" fmla="*/ 12932 w 198284"/>
                  <a:gd name="connsiteY0" fmla="*/ 0 h 634013"/>
                  <a:gd name="connsiteX1" fmla="*/ 575 w 198284"/>
                  <a:gd name="connsiteY1" fmla="*/ 469557 h 634013"/>
                  <a:gd name="connsiteX2" fmla="*/ 12932 w 198284"/>
                  <a:gd name="connsiteY2" fmla="*/ 630195 h 634013"/>
                  <a:gd name="connsiteX3" fmla="*/ 50003 w 198284"/>
                  <a:gd name="connsiteY3" fmla="*/ 617838 h 634013"/>
                  <a:gd name="connsiteX4" fmla="*/ 148857 w 198284"/>
                  <a:gd name="connsiteY4" fmla="*/ 593124 h 634013"/>
                  <a:gd name="connsiteX5" fmla="*/ 198284 w 198284"/>
                  <a:gd name="connsiteY5" fmla="*/ 593124 h 63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8284" h="634013">
                    <a:moveTo>
                      <a:pt x="12932" y="0"/>
                    </a:moveTo>
                    <a:cubicBezTo>
                      <a:pt x="8813" y="156519"/>
                      <a:pt x="575" y="312984"/>
                      <a:pt x="575" y="469557"/>
                    </a:cubicBezTo>
                    <a:cubicBezTo>
                      <a:pt x="575" y="523261"/>
                      <a:pt x="-4051" y="579247"/>
                      <a:pt x="12932" y="630195"/>
                    </a:cubicBezTo>
                    <a:cubicBezTo>
                      <a:pt x="17051" y="642552"/>
                      <a:pt x="37437" y="621265"/>
                      <a:pt x="50003" y="617838"/>
                    </a:cubicBezTo>
                    <a:cubicBezTo>
                      <a:pt x="82772" y="608901"/>
                      <a:pt x="148857" y="593124"/>
                      <a:pt x="148857" y="593124"/>
                    </a:cubicBezTo>
                    <a:cubicBezTo>
                      <a:pt x="191453" y="607323"/>
                      <a:pt x="176717" y="614691"/>
                      <a:pt x="198284" y="593124"/>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p:cNvGrpSpPr/>
              <p:nvPr/>
            </p:nvGrpSpPr>
            <p:grpSpPr>
              <a:xfrm>
                <a:off x="8513805" y="2748985"/>
                <a:ext cx="297285" cy="470436"/>
                <a:chOff x="8513805" y="2748985"/>
                <a:chExt cx="297285" cy="661480"/>
              </a:xfrm>
              <a:noFill/>
            </p:grpSpPr>
            <p:sp>
              <p:nvSpPr>
                <p:cNvPr id="18" name="Freeform 17"/>
                <p:cNvSpPr/>
                <p:nvPr/>
              </p:nvSpPr>
              <p:spPr>
                <a:xfrm>
                  <a:off x="8513805" y="2748985"/>
                  <a:ext cx="297285" cy="661480"/>
                </a:xfrm>
                <a:custGeom>
                  <a:avLst/>
                  <a:gdLst>
                    <a:gd name="connsiteX0" fmla="*/ 271849 w 297285"/>
                    <a:gd name="connsiteY0" fmla="*/ 6572 h 661480"/>
                    <a:gd name="connsiteX1" fmla="*/ 0 w 297285"/>
                    <a:gd name="connsiteY1" fmla="*/ 80712 h 661480"/>
                    <a:gd name="connsiteX2" fmla="*/ 12357 w 297285"/>
                    <a:gd name="connsiteY2" fmla="*/ 117783 h 661480"/>
                    <a:gd name="connsiteX3" fmla="*/ 24714 w 297285"/>
                    <a:gd name="connsiteY3" fmla="*/ 290777 h 661480"/>
                    <a:gd name="connsiteX4" fmla="*/ 37071 w 297285"/>
                    <a:gd name="connsiteY4" fmla="*/ 352561 h 661480"/>
                    <a:gd name="connsiteX5" fmla="*/ 49427 w 297285"/>
                    <a:gd name="connsiteY5" fmla="*/ 574983 h 661480"/>
                    <a:gd name="connsiteX6" fmla="*/ 74141 w 297285"/>
                    <a:gd name="connsiteY6" fmla="*/ 636766 h 661480"/>
                    <a:gd name="connsiteX7" fmla="*/ 172995 w 297285"/>
                    <a:gd name="connsiteY7" fmla="*/ 649123 h 661480"/>
                    <a:gd name="connsiteX8" fmla="*/ 284206 w 297285"/>
                    <a:gd name="connsiteY8" fmla="*/ 661480 h 661480"/>
                    <a:gd name="connsiteX9" fmla="*/ 296563 w 297285"/>
                    <a:gd name="connsiteY9" fmla="*/ 574983 h 66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7285" h="661480">
                      <a:moveTo>
                        <a:pt x="271849" y="6572"/>
                      </a:moveTo>
                      <a:cubicBezTo>
                        <a:pt x="267713" y="7163"/>
                        <a:pt x="0" y="-33537"/>
                        <a:pt x="0" y="80712"/>
                      </a:cubicBezTo>
                      <a:cubicBezTo>
                        <a:pt x="0" y="93737"/>
                        <a:pt x="8238" y="105426"/>
                        <a:pt x="12357" y="117783"/>
                      </a:cubicBezTo>
                      <a:cubicBezTo>
                        <a:pt x="16476" y="175448"/>
                        <a:pt x="18662" y="233283"/>
                        <a:pt x="24714" y="290777"/>
                      </a:cubicBezTo>
                      <a:cubicBezTo>
                        <a:pt x="26913" y="311664"/>
                        <a:pt x="35252" y="331637"/>
                        <a:pt x="37071" y="352561"/>
                      </a:cubicBezTo>
                      <a:cubicBezTo>
                        <a:pt x="43504" y="426537"/>
                        <a:pt x="39823" y="501352"/>
                        <a:pt x="49427" y="574983"/>
                      </a:cubicBezTo>
                      <a:cubicBezTo>
                        <a:pt x="52296" y="596978"/>
                        <a:pt x="55121" y="625354"/>
                        <a:pt x="74141" y="636766"/>
                      </a:cubicBezTo>
                      <a:cubicBezTo>
                        <a:pt x="102617" y="653851"/>
                        <a:pt x="140015" y="645243"/>
                        <a:pt x="172995" y="649123"/>
                      </a:cubicBezTo>
                      <a:lnTo>
                        <a:pt x="284206" y="661480"/>
                      </a:lnTo>
                      <a:cubicBezTo>
                        <a:pt x="301773" y="608780"/>
                        <a:pt x="296563" y="637435"/>
                        <a:pt x="296563" y="574983"/>
                      </a:cubicBezTo>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p:cNvSpPr/>
                <p:nvPr/>
              </p:nvSpPr>
              <p:spPr>
                <a:xfrm>
                  <a:off x="8563232" y="3126259"/>
                  <a:ext cx="197709" cy="0"/>
                </a:xfrm>
                <a:custGeom>
                  <a:avLst/>
                  <a:gdLst>
                    <a:gd name="connsiteX0" fmla="*/ 0 w 197709"/>
                    <a:gd name="connsiteY0" fmla="*/ 0 h 0"/>
                    <a:gd name="connsiteX1" fmla="*/ 197709 w 197709"/>
                    <a:gd name="connsiteY1" fmla="*/ 0 h 0"/>
                  </a:gdLst>
                  <a:ahLst/>
                  <a:cxnLst>
                    <a:cxn ang="0">
                      <a:pos x="connsiteX0" y="connsiteY0"/>
                    </a:cxn>
                    <a:cxn ang="0">
                      <a:pos x="connsiteX1" y="connsiteY1"/>
                    </a:cxn>
                  </a:cxnLst>
                  <a:rect l="l" t="t" r="r" b="b"/>
                  <a:pathLst>
                    <a:path w="197709">
                      <a:moveTo>
                        <a:pt x="0" y="0"/>
                      </a:moveTo>
                      <a:lnTo>
                        <a:pt x="197709" y="0"/>
                      </a:lnTo>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26" name="Group 25"/>
            <p:cNvGrpSpPr/>
            <p:nvPr/>
          </p:nvGrpSpPr>
          <p:grpSpPr>
            <a:xfrm>
              <a:off x="5004486" y="5325762"/>
              <a:ext cx="1370823" cy="716692"/>
              <a:chOff x="5004486" y="5325762"/>
              <a:chExt cx="1370823" cy="716692"/>
            </a:xfrm>
          </p:grpSpPr>
          <p:cxnSp>
            <p:nvCxnSpPr>
              <p:cNvPr id="23" name="Straight Arrow Connector 22"/>
              <p:cNvCxnSpPr/>
              <p:nvPr/>
            </p:nvCxnSpPr>
            <p:spPr>
              <a:xfrm flipH="1" flipV="1">
                <a:off x="5004486" y="5325762"/>
                <a:ext cx="481914" cy="716692"/>
              </a:xfrm>
              <a:prstGeom prst="straightConnector1">
                <a:avLst/>
              </a:prstGeom>
              <a:ln w="28575">
                <a:solidFill>
                  <a:schemeClr val="bg1">
                    <a:alpha val="6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486400" y="6042454"/>
                <a:ext cx="888909" cy="0"/>
              </a:xfrm>
              <a:prstGeom prst="straightConnector1">
                <a:avLst/>
              </a:prstGeom>
              <a:ln w="28575">
                <a:solidFill>
                  <a:schemeClr val="bg1">
                    <a:alpha val="60000"/>
                  </a:schemeClr>
                </a:solidFill>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4132574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marL="0" indent="0" algn="ctr">
              <a:buNone/>
            </a:pPr>
            <a:r>
              <a:rPr lang="en-US" sz="4000" dirty="0" smtClean="0">
                <a:solidFill>
                  <a:srgbClr val="EC88C4"/>
                </a:solidFill>
              </a:rPr>
              <a:t>In this unit, we will practice trucking math skills related to </a:t>
            </a:r>
            <a:r>
              <a:rPr lang="en-US" sz="4000" b="1" dirty="0" smtClean="0">
                <a:solidFill>
                  <a:srgbClr val="EC88C4"/>
                </a:solidFill>
              </a:rPr>
              <a:t>geometry</a:t>
            </a:r>
            <a:r>
              <a:rPr lang="en-US" sz="4000" dirty="0" smtClean="0">
                <a:solidFill>
                  <a:srgbClr val="EC88C4"/>
                </a:solidFill>
              </a:rPr>
              <a:t>. </a:t>
            </a:r>
            <a:endParaRPr lang="en-US" sz="4000" dirty="0">
              <a:solidFill>
                <a:srgbClr val="EC88C4"/>
              </a:solidFill>
            </a:endParaRPr>
          </a:p>
        </p:txBody>
      </p:sp>
    </p:spTree>
    <p:extLst>
      <p:ext uri="{BB962C8B-B14F-4D97-AF65-F5344CB8AC3E}">
        <p14:creationId xmlns:p14="http://schemas.microsoft.com/office/powerpoint/2010/main" val="26572981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55758" y="398840"/>
            <a:ext cx="8691937" cy="626100"/>
          </a:xfrm>
        </p:spPr>
        <p:txBody>
          <a:bodyPr>
            <a:normAutofit fontScale="90000"/>
          </a:bodyPr>
          <a:lstStyle/>
          <a:p>
            <a:pPr algn="ctr"/>
            <a:r>
              <a:rPr lang="en-US" dirty="0" smtClean="0"/>
              <a:t>Geometry for TRUCKERS ANDEQUIPMENT OPERATORS</a:t>
            </a:r>
            <a:endParaRPr lang="en-US" dirty="0"/>
          </a:p>
        </p:txBody>
      </p:sp>
      <p:sp>
        <p:nvSpPr>
          <p:cNvPr id="5" name="Content Placeholder 4"/>
          <p:cNvSpPr>
            <a:spLocks noGrp="1"/>
          </p:cNvSpPr>
          <p:nvPr>
            <p:ph idx="1"/>
          </p:nvPr>
        </p:nvSpPr>
        <p:spPr>
          <a:xfrm>
            <a:off x="318499" y="2178684"/>
            <a:ext cx="8729196" cy="4345684"/>
          </a:xfrm>
        </p:spPr>
        <p:txBody>
          <a:bodyPr>
            <a:normAutofit/>
          </a:bodyPr>
          <a:lstStyle/>
          <a:p>
            <a:pPr marL="0" indent="0">
              <a:buNone/>
            </a:pPr>
            <a:r>
              <a:rPr lang="en-US" dirty="0" smtClean="0"/>
              <a:t>Geometry is a math category of that deals with relationships between  </a:t>
            </a:r>
            <a:r>
              <a:rPr lang="en-US" dirty="0"/>
              <a:t>points, lines, surfaces, solids, </a:t>
            </a:r>
            <a:r>
              <a:rPr lang="en-US" dirty="0" smtClean="0"/>
              <a:t>and other dimensions. In other words, geometry is about shapes.</a:t>
            </a:r>
            <a:endParaRPr lang="en-US" dirty="0"/>
          </a:p>
          <a:p>
            <a:pPr marL="0" indent="0">
              <a:buNone/>
            </a:pPr>
            <a:r>
              <a:rPr lang="en-US" dirty="0" smtClean="0"/>
              <a:t>The term, geometry, comes from Greek. (Get out your index card and add this term to your flashcard library.)</a:t>
            </a:r>
          </a:p>
          <a:p>
            <a:pPr marL="0" indent="0">
              <a:buNone/>
            </a:pPr>
            <a:r>
              <a:rPr lang="en-US" dirty="0" smtClean="0"/>
              <a:t>“</a:t>
            </a:r>
            <a:r>
              <a:rPr lang="en-US" i="1" dirty="0" smtClean="0">
                <a:solidFill>
                  <a:srgbClr val="FFC000"/>
                </a:solidFill>
              </a:rPr>
              <a:t>Geo</a:t>
            </a:r>
            <a:r>
              <a:rPr lang="en-US" dirty="0" smtClean="0"/>
              <a:t>” means  “earth.” </a:t>
            </a:r>
            <a:r>
              <a:rPr lang="en-US" i="1" dirty="0" err="1" smtClean="0">
                <a:solidFill>
                  <a:srgbClr val="FFC000"/>
                </a:solidFill>
              </a:rPr>
              <a:t>Metry</a:t>
            </a:r>
            <a:r>
              <a:rPr lang="en-US" dirty="0" smtClean="0"/>
              <a:t> comes from “measurement.” You might say that geometry studies measurements among earth’s objects. </a:t>
            </a:r>
          </a:p>
          <a:p>
            <a:pPr marL="0" indent="0">
              <a:buNone/>
            </a:pPr>
            <a:r>
              <a:rPr lang="en-US" dirty="0" smtClean="0"/>
              <a:t>Truckers must know geometry well because they have to assess the degree of inclination on roads and equipment. They must be able to measure angles. Angles are at the heart of geometry.</a:t>
            </a:r>
          </a:p>
          <a:p>
            <a:pPr marL="0" indent="0">
              <a:buNone/>
            </a:pPr>
            <a:r>
              <a:rPr lang="en-US" dirty="0"/>
              <a:t>Add </a:t>
            </a:r>
            <a:r>
              <a:rPr lang="en-US" dirty="0" smtClean="0"/>
              <a:t>these terms to </a:t>
            </a:r>
            <a:r>
              <a:rPr lang="en-US" dirty="0"/>
              <a:t>your flashcard collection.</a:t>
            </a:r>
          </a:p>
        </p:txBody>
      </p:sp>
      <p:pic>
        <p:nvPicPr>
          <p:cNvPr id="2050" name="Picture 2" descr="http://downloads.clipart.com/21694362.png?t=1389117081&amp;h=b87a837ef4e832fffb897188650fe9bc&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9446" y="1157236"/>
            <a:ext cx="744560" cy="10214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images.clipart.com/thb/thb11/PO/5344_2005020023/030704_1935_09/23309139.thb.jpg?030704_1935_0921_l__p"/>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0318581">
            <a:off x="7891872" y="956060"/>
            <a:ext cx="884841" cy="137032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411634" y="1176063"/>
            <a:ext cx="2087026" cy="1176597"/>
            <a:chOff x="3657600" y="4435455"/>
            <a:chExt cx="2087026" cy="1176597"/>
          </a:xfrm>
        </p:grpSpPr>
        <p:pic>
          <p:nvPicPr>
            <p:cNvPr id="2058" name="Picture 10" descr="http://images.clipart.com/thb/thb11/PO/5344_2005020010/021120_1778_02/22515983.thb.jpg?021120_1778_0258_l__p"/>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657600" y="4435455"/>
              <a:ext cx="1662468" cy="9024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images.clipart.com/thb/thb11/PO/5344_2005020023/020905_1667_00/23269299.thb.jpg?020905_1667_0027_l__p"/>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0" b="99429" l="0" r="100000"/>
                      </a14:imgEffect>
                    </a14:imgLayer>
                  </a14:imgProps>
                </a:ext>
                <a:ext uri="{28A0092B-C50C-407E-A947-70E740481C1C}">
                  <a14:useLocalDpi xmlns:a14="http://schemas.microsoft.com/office/drawing/2010/main" val="0"/>
                </a:ext>
              </a:extLst>
            </a:blip>
            <a:srcRect/>
            <a:stretch>
              <a:fillRect/>
            </a:stretch>
          </p:blipFill>
          <p:spPr bwMode="auto">
            <a:xfrm rot="7617925">
              <a:off x="4563520" y="4430945"/>
              <a:ext cx="770966" cy="15912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147335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angles</a:t>
            </a:r>
            <a:endParaRPr lang="en-US" dirty="0"/>
          </a:p>
        </p:txBody>
      </p:sp>
      <p:sp>
        <p:nvSpPr>
          <p:cNvPr id="4" name="Content Placeholder 3"/>
          <p:cNvSpPr>
            <a:spLocks noGrp="1"/>
          </p:cNvSpPr>
          <p:nvPr>
            <p:ph idx="1"/>
          </p:nvPr>
        </p:nvSpPr>
        <p:spPr>
          <a:xfrm>
            <a:off x="508698" y="1262179"/>
            <a:ext cx="8501738" cy="4273193"/>
          </a:xfrm>
        </p:spPr>
        <p:txBody>
          <a:bodyPr/>
          <a:lstStyle/>
          <a:p>
            <a:pPr marL="0" indent="0">
              <a:buNone/>
            </a:pPr>
            <a:r>
              <a:rPr lang="en-US" dirty="0" smtClean="0"/>
              <a:t>An angle measures the </a:t>
            </a:r>
            <a:r>
              <a:rPr lang="en-US" dirty="0"/>
              <a:t>space </a:t>
            </a:r>
            <a:r>
              <a:rPr lang="en-US" dirty="0" smtClean="0"/>
              <a:t>between </a:t>
            </a:r>
            <a:r>
              <a:rPr lang="en-US" dirty="0"/>
              <a:t>two intersecting lines or </a:t>
            </a:r>
            <a:r>
              <a:rPr lang="en-US" dirty="0" smtClean="0"/>
              <a:t>rays. In order to have an angle, two lines must intersect. They must meet at some point. That point between two intersecting lines forms an angle. </a:t>
            </a:r>
            <a:endParaRPr lang="en-US" dirty="0"/>
          </a:p>
          <a:p>
            <a:pPr marL="0" indent="0">
              <a:buNone/>
            </a:pPr>
            <a:r>
              <a:rPr lang="en-US" dirty="0" smtClean="0"/>
              <a:t>Think about a road intersection.</a:t>
            </a:r>
          </a:p>
          <a:p>
            <a:pPr marL="0" indent="0">
              <a:buNone/>
            </a:pPr>
            <a:r>
              <a:rPr lang="en-US" dirty="0" smtClean="0"/>
              <a:t>(Click to see animation.)</a:t>
            </a:r>
          </a:p>
          <a:p>
            <a:pPr marL="0" indent="0">
              <a:buNone/>
            </a:pPr>
            <a:endParaRPr lang="en-US" dirty="0"/>
          </a:p>
          <a:p>
            <a:pPr marL="0" indent="0">
              <a:buNone/>
            </a:pPr>
            <a:endParaRPr lang="en-US" dirty="0"/>
          </a:p>
        </p:txBody>
      </p:sp>
      <p:pic>
        <p:nvPicPr>
          <p:cNvPr id="3076" name="Picture 4" descr="http://images.clipart.com/thb/thb13/PO/050408_5303_80/26548390.thb.jpg?050408_5303_8049_j__p"/>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9429" l="0" r="100000"/>
                    </a14:imgEffect>
                  </a14:imgLayer>
                </a14:imgProps>
              </a:ext>
              <a:ext uri="{28A0092B-C50C-407E-A947-70E740481C1C}">
                <a14:useLocalDpi xmlns:a14="http://schemas.microsoft.com/office/drawing/2010/main" val="0"/>
              </a:ext>
            </a:extLst>
          </a:blip>
          <a:srcRect/>
          <a:stretch>
            <a:fillRect/>
          </a:stretch>
        </p:blipFill>
        <p:spPr bwMode="auto">
          <a:xfrm>
            <a:off x="4629149" y="2673592"/>
            <a:ext cx="1315477" cy="131547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images.clipart.com/thb/thb13/PO/050408_5303_80/26548330.thb.jpg?050408_5303_8043_j__p"/>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V="1">
            <a:off x="5944626" y="2690494"/>
            <a:ext cx="1298575" cy="129857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V="1">
            <a:off x="-1070246" y="6541633"/>
            <a:ext cx="2777490" cy="1920240"/>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5148993" y="6858000"/>
            <a:ext cx="3177540" cy="2183130"/>
          </a:xfrm>
          <a:prstGeom prst="straightConnector1">
            <a:avLst/>
          </a:prstGeom>
          <a:ln w="28575">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3075" name="Group 3074"/>
          <p:cNvGrpSpPr/>
          <p:nvPr/>
        </p:nvGrpSpPr>
        <p:grpSpPr>
          <a:xfrm>
            <a:off x="744071" y="4347743"/>
            <a:ext cx="4614166" cy="2234387"/>
            <a:chOff x="744071" y="4347743"/>
            <a:chExt cx="4614166" cy="2234387"/>
          </a:xfrm>
        </p:grpSpPr>
        <p:sp>
          <p:nvSpPr>
            <p:cNvPr id="36" name="TextBox 35"/>
            <p:cNvSpPr txBox="1"/>
            <p:nvPr/>
          </p:nvSpPr>
          <p:spPr>
            <a:xfrm>
              <a:off x="2294224" y="6212798"/>
              <a:ext cx="1604927" cy="369332"/>
            </a:xfrm>
            <a:prstGeom prst="rect">
              <a:avLst/>
            </a:prstGeom>
            <a:noFill/>
          </p:spPr>
          <p:txBody>
            <a:bodyPr wrap="none" rtlCol="0">
              <a:spAutoFit/>
            </a:bodyPr>
            <a:lstStyle/>
            <a:p>
              <a:r>
                <a:rPr lang="en-US" dirty="0" smtClean="0"/>
                <a:t>This is an angle</a:t>
              </a:r>
              <a:endParaRPr lang="en-US" dirty="0"/>
            </a:p>
          </p:txBody>
        </p:sp>
        <p:grpSp>
          <p:nvGrpSpPr>
            <p:cNvPr id="3074" name="Group 3073"/>
            <p:cNvGrpSpPr/>
            <p:nvPr/>
          </p:nvGrpSpPr>
          <p:grpSpPr>
            <a:xfrm>
              <a:off x="744071" y="4347743"/>
              <a:ext cx="4614166" cy="1750581"/>
              <a:chOff x="744071" y="4347743"/>
              <a:chExt cx="4614166" cy="1750581"/>
            </a:xfrm>
          </p:grpSpPr>
          <p:sp>
            <p:nvSpPr>
              <p:cNvPr id="3072" name="TextBox 3071"/>
              <p:cNvSpPr txBox="1"/>
              <p:nvPr/>
            </p:nvSpPr>
            <p:spPr>
              <a:xfrm>
                <a:off x="2291379" y="4347743"/>
                <a:ext cx="1604927" cy="369332"/>
              </a:xfrm>
              <a:prstGeom prst="rect">
                <a:avLst/>
              </a:prstGeom>
              <a:noFill/>
            </p:spPr>
            <p:txBody>
              <a:bodyPr wrap="none" rtlCol="0">
                <a:spAutoFit/>
              </a:bodyPr>
              <a:lstStyle/>
              <a:p>
                <a:r>
                  <a:rPr lang="en-US" dirty="0" smtClean="0"/>
                  <a:t>This is an angle</a:t>
                </a:r>
                <a:endParaRPr lang="en-US" dirty="0"/>
              </a:p>
            </p:txBody>
          </p:sp>
          <p:sp>
            <p:nvSpPr>
              <p:cNvPr id="37" name="TextBox 36"/>
              <p:cNvSpPr txBox="1"/>
              <p:nvPr/>
            </p:nvSpPr>
            <p:spPr>
              <a:xfrm>
                <a:off x="744071" y="5244040"/>
                <a:ext cx="1604927" cy="369332"/>
              </a:xfrm>
              <a:prstGeom prst="rect">
                <a:avLst/>
              </a:prstGeom>
              <a:noFill/>
            </p:spPr>
            <p:txBody>
              <a:bodyPr wrap="none" rtlCol="0">
                <a:spAutoFit/>
              </a:bodyPr>
              <a:lstStyle/>
              <a:p>
                <a:r>
                  <a:rPr lang="en-US" dirty="0" smtClean="0"/>
                  <a:t>This is an angle</a:t>
                </a:r>
                <a:endParaRPr lang="en-US" dirty="0"/>
              </a:p>
            </p:txBody>
          </p:sp>
          <p:sp>
            <p:nvSpPr>
              <p:cNvPr id="38" name="TextBox 37"/>
              <p:cNvSpPr txBox="1"/>
              <p:nvPr/>
            </p:nvSpPr>
            <p:spPr>
              <a:xfrm>
                <a:off x="3753310" y="5242240"/>
                <a:ext cx="1604927" cy="369332"/>
              </a:xfrm>
              <a:prstGeom prst="rect">
                <a:avLst/>
              </a:prstGeom>
              <a:noFill/>
            </p:spPr>
            <p:txBody>
              <a:bodyPr wrap="none" rtlCol="0">
                <a:spAutoFit/>
              </a:bodyPr>
              <a:lstStyle/>
              <a:p>
                <a:r>
                  <a:rPr lang="en-US" dirty="0" smtClean="0"/>
                  <a:t>This is an angle</a:t>
                </a:r>
                <a:endParaRPr lang="en-US" dirty="0"/>
              </a:p>
            </p:txBody>
          </p:sp>
          <p:sp>
            <p:nvSpPr>
              <p:cNvPr id="3073" name="Right Arrow 3072"/>
              <p:cNvSpPr/>
              <p:nvPr/>
            </p:nvSpPr>
            <p:spPr>
              <a:xfrm>
                <a:off x="2291379" y="5405390"/>
                <a:ext cx="398033" cy="1084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ight Arrow 39"/>
              <p:cNvSpPr/>
              <p:nvPr/>
            </p:nvSpPr>
            <p:spPr>
              <a:xfrm rot="16200000">
                <a:off x="2906355" y="5845075"/>
                <a:ext cx="398033" cy="1084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ight Arrow 40"/>
              <p:cNvSpPr/>
              <p:nvPr/>
            </p:nvSpPr>
            <p:spPr>
              <a:xfrm rot="5400000">
                <a:off x="2880809" y="4947413"/>
                <a:ext cx="398033" cy="1084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Arrow 41"/>
              <p:cNvSpPr/>
              <p:nvPr/>
            </p:nvSpPr>
            <p:spPr>
              <a:xfrm flipH="1" flipV="1">
                <a:off x="3379807" y="5405390"/>
                <a:ext cx="465554" cy="1084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94043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9078 0.0838 L 0.31531 -0.32824 " pathEditMode="relative" rAng="0" ptsTypes="AA">
                                      <p:cBhvr>
                                        <p:cTn id="6" dur="2000" fill="hold"/>
                                        <p:tgtEl>
                                          <p:spTgt spid="6"/>
                                        </p:tgtEl>
                                        <p:attrNameLst>
                                          <p:attrName>ppt_x</p:attrName>
                                          <p:attrName>ppt_y</p:attrName>
                                        </p:attrNameLst>
                                      </p:cBhvr>
                                      <p:rCtr x="20304" y="-20602"/>
                                    </p:animMotion>
                                  </p:childTnLst>
                                </p:cTn>
                              </p:par>
                              <p:par>
                                <p:cTn id="7" presetID="42" presetClass="path" presetSubtype="0" accel="50000" decel="50000" fill="hold" nodeType="withEffect">
                                  <p:stCondLst>
                                    <p:cond delay="0"/>
                                  </p:stCondLst>
                                  <p:childTnLst>
                                    <p:animMotion origin="layout" path="M 0.08069 0.07153 L -0.41171 -0.38959 " pathEditMode="relative" rAng="0" ptsTypes="AA">
                                      <p:cBhvr>
                                        <p:cTn id="8" dur="2000" fill="hold"/>
                                        <p:tgtEl>
                                          <p:spTgt spid="8"/>
                                        </p:tgtEl>
                                        <p:attrNameLst>
                                          <p:attrName>ppt_x</p:attrName>
                                          <p:attrName>ppt_y</p:attrName>
                                        </p:attrNameLst>
                                      </p:cBhvr>
                                      <p:rCtr x="-24620" y="-23056"/>
                                    </p:animMotion>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30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938" y="1513621"/>
            <a:ext cx="8241498" cy="4181274"/>
          </a:xfrm>
        </p:spPr>
        <p:txBody>
          <a:bodyPr>
            <a:normAutofit/>
          </a:bodyPr>
          <a:lstStyle/>
          <a:p>
            <a:pPr marL="0" indent="0">
              <a:buNone/>
            </a:pPr>
            <a:r>
              <a:rPr lang="en-US" sz="2200" dirty="0" smtClean="0"/>
              <a:t>A </a:t>
            </a:r>
            <a:r>
              <a:rPr lang="en-US" sz="2200" dirty="0" smtClean="0">
                <a:solidFill>
                  <a:srgbClr val="FFC000"/>
                </a:solidFill>
              </a:rPr>
              <a:t>ray</a:t>
            </a:r>
            <a:r>
              <a:rPr lang="en-US" sz="2200" dirty="0" smtClean="0"/>
              <a:t> is an essential term when working with angles. </a:t>
            </a:r>
          </a:p>
          <a:p>
            <a:pPr marL="0" indent="0">
              <a:buNone/>
            </a:pPr>
            <a:r>
              <a:rPr lang="en-US" sz="2200" dirty="0" smtClean="0"/>
              <a:t>Think of the sun. Sun rays start at the sun and go forever. </a:t>
            </a:r>
          </a:p>
          <a:p>
            <a:pPr marL="0" indent="0">
              <a:buNone/>
            </a:pPr>
            <a:r>
              <a:rPr lang="en-US" sz="2200" dirty="0" smtClean="0"/>
              <a:t>Add </a:t>
            </a:r>
            <a:r>
              <a:rPr lang="en-US" sz="2200" dirty="0"/>
              <a:t>this term to your flashcard collection. </a:t>
            </a:r>
            <a:r>
              <a:rPr lang="en-US" sz="2200" dirty="0" smtClean="0"/>
              <a:t>Imagine a line that starts at any point in your imagination and keeps going forever. That kind of line is called a </a:t>
            </a:r>
            <a:r>
              <a:rPr lang="en-US" sz="2200" dirty="0" smtClean="0">
                <a:solidFill>
                  <a:srgbClr val="FFC000"/>
                </a:solidFill>
              </a:rPr>
              <a:t>RAY</a:t>
            </a:r>
            <a:r>
              <a:rPr lang="en-US" sz="2200" dirty="0" smtClean="0"/>
              <a:t>. </a:t>
            </a:r>
          </a:p>
          <a:p>
            <a:pPr marL="0" indent="0">
              <a:buNone/>
            </a:pPr>
            <a:r>
              <a:rPr lang="en-US" sz="2200" dirty="0" smtClean="0"/>
              <a:t>Let’s call the starting point on a ray “</a:t>
            </a:r>
            <a:r>
              <a:rPr lang="en-US" sz="2200" b="1" dirty="0" smtClean="0">
                <a:solidFill>
                  <a:srgbClr val="FFC000"/>
                </a:solidFill>
              </a:rPr>
              <a:t>the end point</a:t>
            </a:r>
            <a:r>
              <a:rPr lang="en-US" sz="2200" dirty="0" smtClean="0"/>
              <a:t>.” The sun would be called the end point for its rays. </a:t>
            </a:r>
          </a:p>
          <a:p>
            <a:pPr marL="0" indent="0">
              <a:buNone/>
            </a:pPr>
            <a:r>
              <a:rPr lang="en-US" sz="2200" dirty="0" smtClean="0"/>
              <a:t>Of course, that doesn’t make much sense, does it? It should be the starting point, but it isn’t! The point at which you see the start of a ray is called the End Point!</a:t>
            </a:r>
          </a:p>
        </p:txBody>
      </p:sp>
      <p:sp>
        <p:nvSpPr>
          <p:cNvPr id="26" name="Title 1"/>
          <p:cNvSpPr txBox="1">
            <a:spLocks/>
          </p:cNvSpPr>
          <p:nvPr/>
        </p:nvSpPr>
        <p:spPr>
          <a:xfrm>
            <a:off x="454631" y="103982"/>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1. </a:t>
            </a:r>
            <a:r>
              <a:rPr lang="en-US" dirty="0" err="1" smtClean="0">
                <a:solidFill>
                  <a:srgbClr val="FFC000"/>
                </a:solidFill>
              </a:rPr>
              <a:t>RAys</a:t>
            </a:r>
            <a:endParaRPr lang="en-US" dirty="0">
              <a:solidFill>
                <a:srgbClr val="FFC000"/>
              </a:solidFill>
            </a:endParaRPr>
          </a:p>
        </p:txBody>
      </p:sp>
      <p:grpSp>
        <p:nvGrpSpPr>
          <p:cNvPr id="3087" name="Group 3086"/>
          <p:cNvGrpSpPr/>
          <p:nvPr/>
        </p:nvGrpSpPr>
        <p:grpSpPr>
          <a:xfrm>
            <a:off x="5018105" y="-52502"/>
            <a:ext cx="1853742" cy="973050"/>
            <a:chOff x="5018105" y="36586"/>
            <a:chExt cx="1853742" cy="973050"/>
          </a:xfrm>
        </p:grpSpPr>
        <p:sp>
          <p:nvSpPr>
            <p:cNvPr id="24" name="Oval 23"/>
            <p:cNvSpPr/>
            <p:nvPr/>
          </p:nvSpPr>
          <p:spPr>
            <a:xfrm>
              <a:off x="5904772" y="236139"/>
              <a:ext cx="501805" cy="50180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Arrow Connector 27"/>
            <p:cNvCxnSpPr/>
            <p:nvPr/>
          </p:nvCxnSpPr>
          <p:spPr>
            <a:xfrm flipH="1">
              <a:off x="5018105" y="553021"/>
              <a:ext cx="910091" cy="25090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4" idx="4"/>
            </p:cNvCxnSpPr>
            <p:nvPr/>
          </p:nvCxnSpPr>
          <p:spPr>
            <a:xfrm>
              <a:off x="6155675" y="737944"/>
              <a:ext cx="94785" cy="27169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2" name="Straight Arrow Connector 3071"/>
            <p:cNvCxnSpPr/>
            <p:nvPr/>
          </p:nvCxnSpPr>
          <p:spPr>
            <a:xfrm flipH="1" flipV="1">
              <a:off x="5290475" y="159393"/>
              <a:ext cx="635622" cy="273041"/>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5" name="Straight Arrow Connector 3074"/>
            <p:cNvCxnSpPr>
              <a:stCxn id="24" idx="6"/>
            </p:cNvCxnSpPr>
            <p:nvPr/>
          </p:nvCxnSpPr>
          <p:spPr>
            <a:xfrm flipV="1">
              <a:off x="6406577" y="409210"/>
              <a:ext cx="465270" cy="7783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7" name="Straight Arrow Connector 3076"/>
            <p:cNvCxnSpPr>
              <a:stCxn id="24" idx="7"/>
            </p:cNvCxnSpPr>
            <p:nvPr/>
          </p:nvCxnSpPr>
          <p:spPr>
            <a:xfrm flipV="1">
              <a:off x="6333089" y="110688"/>
              <a:ext cx="127288" cy="198939"/>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9" name="Straight Arrow Connector 3078"/>
            <p:cNvCxnSpPr>
              <a:stCxn id="24" idx="1"/>
            </p:cNvCxnSpPr>
            <p:nvPr/>
          </p:nvCxnSpPr>
          <p:spPr>
            <a:xfrm flipH="1" flipV="1">
              <a:off x="5904772" y="36586"/>
              <a:ext cx="73488" cy="273041"/>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81" name="Straight Arrow Connector 3080"/>
            <p:cNvCxnSpPr>
              <a:stCxn id="24" idx="3"/>
            </p:cNvCxnSpPr>
            <p:nvPr/>
          </p:nvCxnSpPr>
          <p:spPr>
            <a:xfrm flipH="1">
              <a:off x="5850972" y="664456"/>
              <a:ext cx="127288" cy="281410"/>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83" name="Straight Arrow Connector 3082"/>
            <p:cNvCxnSpPr/>
            <p:nvPr/>
          </p:nvCxnSpPr>
          <p:spPr>
            <a:xfrm>
              <a:off x="6355978" y="597399"/>
              <a:ext cx="306123" cy="304875"/>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089" name="Straight Arrow Connector 3088"/>
          <p:cNvCxnSpPr>
            <a:stCxn id="24" idx="3"/>
          </p:cNvCxnSpPr>
          <p:nvPr/>
        </p:nvCxnSpPr>
        <p:spPr>
          <a:xfrm flipH="1">
            <a:off x="5251556" y="575368"/>
            <a:ext cx="726704" cy="1565108"/>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6172790" y="660748"/>
            <a:ext cx="505452" cy="1479728"/>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4007643" y="463769"/>
            <a:ext cx="1897129" cy="513147"/>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6392522" y="558914"/>
            <a:ext cx="896697" cy="849165"/>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24" idx="6"/>
          </p:cNvCxnSpPr>
          <p:nvPr/>
        </p:nvCxnSpPr>
        <p:spPr>
          <a:xfrm flipV="1">
            <a:off x="6406577" y="126737"/>
            <a:ext cx="1416649" cy="271217"/>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H="1" flipV="1">
            <a:off x="5010787" y="-72936"/>
            <a:ext cx="840185" cy="396312"/>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24" idx="1"/>
          </p:cNvCxnSpPr>
          <p:nvPr/>
        </p:nvCxnSpPr>
        <p:spPr>
          <a:xfrm flipH="1" flipV="1">
            <a:off x="5879185" y="-132610"/>
            <a:ext cx="99075" cy="3531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24" idx="7"/>
          </p:cNvCxnSpPr>
          <p:nvPr/>
        </p:nvCxnSpPr>
        <p:spPr>
          <a:xfrm flipV="1">
            <a:off x="6333089" y="-82231"/>
            <a:ext cx="169934" cy="3027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382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9953 0.03773 L -0.82374 0.38495 " pathEditMode="relative" rAng="0" ptsTypes="AA">
                                      <p:cBhvr>
                                        <p:cTn id="6" dur="2000" fill="hold"/>
                                        <p:tgtEl>
                                          <p:spTgt spid="40"/>
                                        </p:tgtEl>
                                        <p:attrNameLst>
                                          <p:attrName>ppt_x</p:attrName>
                                          <p:attrName>ppt_y</p:attrName>
                                        </p:attrNameLst>
                                      </p:cBhvr>
                                      <p:rCtr x="-36210" y="17361"/>
                                    </p:animMotion>
                                  </p:childTnLst>
                                </p:cTn>
                              </p:par>
                              <p:par>
                                <p:cTn id="7" presetID="0" presetClass="path" presetSubtype="0" accel="50000" decel="50000" fill="hold" nodeType="withEffect">
                                  <p:stCondLst>
                                    <p:cond delay="0"/>
                                  </p:stCondLst>
                                  <p:childTnLst>
                                    <p:animMotion origin="layout" path="M -0.03307 0.10347 L -0.45965 1.10347 " pathEditMode="relative" rAng="0" ptsTypes="AA">
                                      <p:cBhvr>
                                        <p:cTn id="8" dur="2000" fill="hold"/>
                                        <p:tgtEl>
                                          <p:spTgt spid="3089"/>
                                        </p:tgtEl>
                                        <p:attrNameLst>
                                          <p:attrName>ppt_x</p:attrName>
                                          <p:attrName>ppt_y</p:attrName>
                                        </p:attrNameLst>
                                      </p:cBhvr>
                                      <p:rCtr x="-21329" y="50000"/>
                                    </p:animMotion>
                                  </p:childTnLst>
                                </p:cTn>
                              </p:par>
                              <p:par>
                                <p:cTn id="9" presetID="0" presetClass="path" presetSubtype="0" accel="50000" decel="50000" fill="hold" nodeType="withEffect">
                                  <p:stCondLst>
                                    <p:cond delay="0"/>
                                  </p:stCondLst>
                                  <p:childTnLst>
                                    <p:animMotion origin="layout" path="M 0.02926 0.10509 L 0.29315 1.09953 L 0.29315 1.09977 " pathEditMode="relative" rAng="0" ptsTypes="AAA">
                                      <p:cBhvr>
                                        <p:cTn id="10" dur="2000" fill="hold"/>
                                        <p:tgtEl>
                                          <p:spTgt spid="37"/>
                                        </p:tgtEl>
                                        <p:attrNameLst>
                                          <p:attrName>ppt_x</p:attrName>
                                          <p:attrName>ppt_y</p:attrName>
                                        </p:attrNameLst>
                                      </p:cBhvr>
                                      <p:rCtr x="13194" y="49722"/>
                                    </p:animMotion>
                                  </p:childTnLst>
                                </p:cTn>
                              </p:par>
                              <p:par>
                                <p:cTn id="11" presetID="0" presetClass="path" presetSubtype="0" accel="50000" decel="50000" fill="hold" nodeType="withEffect">
                                  <p:stCondLst>
                                    <p:cond delay="0"/>
                                  </p:stCondLst>
                                  <p:childTnLst>
                                    <p:animMotion origin="layout" path="M 0.05142 0.06875 L 0.5038 0.72986 " pathEditMode="relative" rAng="0" ptsTypes="AA">
                                      <p:cBhvr>
                                        <p:cTn id="12" dur="2000" fill="hold"/>
                                        <p:tgtEl>
                                          <p:spTgt spid="43"/>
                                        </p:tgtEl>
                                        <p:attrNameLst>
                                          <p:attrName>ppt_x</p:attrName>
                                          <p:attrName>ppt_y</p:attrName>
                                        </p:attrNameLst>
                                      </p:cBhvr>
                                      <p:rCtr x="22619" y="33056"/>
                                    </p:animMotion>
                                  </p:childTnLst>
                                </p:cTn>
                              </p:par>
                              <p:par>
                                <p:cTn id="13" presetID="0" presetClass="path" presetSubtype="0" accel="50000" decel="50000" fill="hold" nodeType="withEffect">
                                  <p:stCondLst>
                                    <p:cond delay="0"/>
                                  </p:stCondLst>
                                  <p:childTnLst>
                                    <p:animMotion origin="layout" path="M 0.07242 -0.02476 L 0.41171 -0.16643 " pathEditMode="relative" rAng="0" ptsTypes="AA">
                                      <p:cBhvr>
                                        <p:cTn id="14" dur="2000" fill="hold"/>
                                        <p:tgtEl>
                                          <p:spTgt spid="48"/>
                                        </p:tgtEl>
                                        <p:attrNameLst>
                                          <p:attrName>ppt_x</p:attrName>
                                          <p:attrName>ppt_y</p:attrName>
                                        </p:attrNameLst>
                                      </p:cBhvr>
                                      <p:rCtr x="16964" y="-7083"/>
                                    </p:animMotion>
                                  </p:childTnLst>
                                </p:cTn>
                              </p:par>
                              <p:par>
                                <p:cTn id="15" presetID="0" presetClass="path" presetSubtype="0" accel="50000" decel="50000" fill="hold" nodeType="withEffect">
                                  <p:stCondLst>
                                    <p:cond delay="0"/>
                                  </p:stCondLst>
                                  <p:childTnLst>
                                    <p:animMotion origin="layout" path="M -0.03819 -0.04028 L -0.18105 -0.16806 " pathEditMode="relative" rAng="0" ptsTypes="AA">
                                      <p:cBhvr>
                                        <p:cTn id="16" dur="2000" fill="hold"/>
                                        <p:tgtEl>
                                          <p:spTgt spid="50"/>
                                        </p:tgtEl>
                                        <p:attrNameLst>
                                          <p:attrName>ppt_x</p:attrName>
                                          <p:attrName>ppt_y</p:attrName>
                                        </p:attrNameLst>
                                      </p:cBhvr>
                                      <p:rCtr x="-7143" y="-63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74690" y="1168425"/>
            <a:ext cx="8241498" cy="4181274"/>
          </a:xfrm>
        </p:spPr>
        <p:txBody>
          <a:bodyPr>
            <a:normAutofit/>
          </a:bodyPr>
          <a:lstStyle/>
          <a:p>
            <a:pPr marL="0" indent="0">
              <a:buNone/>
            </a:pPr>
            <a:r>
              <a:rPr lang="en-US" dirty="0" smtClean="0"/>
              <a:t>Let’s label the end point on a ray as </a:t>
            </a:r>
            <a:r>
              <a:rPr lang="en-US" sz="2400" b="1" dirty="0" smtClean="0"/>
              <a:t>A. </a:t>
            </a:r>
            <a:r>
              <a:rPr lang="en-US" dirty="0" smtClean="0"/>
              <a:t>Now imagine that the ray continues, and you set additional points along that ray. You might label those as </a:t>
            </a:r>
            <a:r>
              <a:rPr lang="en-US" sz="2400" b="1" dirty="0" smtClean="0"/>
              <a:t>B</a:t>
            </a:r>
            <a:r>
              <a:rPr lang="en-US" dirty="0" smtClean="0"/>
              <a:t>, </a:t>
            </a:r>
            <a:r>
              <a:rPr lang="en-US" sz="2400" b="1" dirty="0" smtClean="0"/>
              <a:t>C</a:t>
            </a:r>
            <a:r>
              <a:rPr lang="en-US" dirty="0" smtClean="0"/>
              <a:t>, and so forth. It would look like the ray in the image below. (Click to see the image.)</a:t>
            </a:r>
          </a:p>
          <a:p>
            <a:pPr marL="0" indent="0">
              <a:buNone/>
            </a:pPr>
            <a:endParaRPr lang="en-US" dirty="0"/>
          </a:p>
        </p:txBody>
      </p:sp>
      <p:sp>
        <p:nvSpPr>
          <p:cNvPr id="5" name="Rectangle 4"/>
          <p:cNvSpPr/>
          <p:nvPr/>
        </p:nvSpPr>
        <p:spPr>
          <a:xfrm>
            <a:off x="2009966" y="5022188"/>
            <a:ext cx="5113003" cy="830997"/>
          </a:xfrm>
          <a:prstGeom prst="rect">
            <a:avLst/>
          </a:prstGeom>
        </p:spPr>
        <p:txBody>
          <a:bodyPr wrap="none">
            <a:spAutoFit/>
          </a:bodyPr>
          <a:lstStyle/>
          <a:p>
            <a:r>
              <a:rPr lang="en-US" sz="2400" dirty="0">
                <a:solidFill>
                  <a:srgbClr val="FFC000"/>
                </a:solidFill>
              </a:rPr>
              <a:t>To find out more about rays, go to</a:t>
            </a:r>
            <a:r>
              <a:rPr lang="en-US" sz="2400" dirty="0" smtClean="0">
                <a:solidFill>
                  <a:srgbClr val="FFC000"/>
                </a:solidFill>
              </a:rPr>
              <a:t>..</a:t>
            </a:r>
            <a:endParaRPr lang="en-US" sz="2400" dirty="0" smtClean="0">
              <a:solidFill>
                <a:srgbClr val="FFC000"/>
              </a:solidFill>
              <a:hlinkClick r:id="rId2"/>
            </a:endParaRPr>
          </a:p>
          <a:p>
            <a:r>
              <a:rPr lang="en-US" sz="2400" dirty="0" smtClean="0">
                <a:solidFill>
                  <a:srgbClr val="FFC000"/>
                </a:solidFill>
                <a:hlinkClick r:id="rId2"/>
              </a:rPr>
              <a:t>http</a:t>
            </a:r>
            <a:r>
              <a:rPr lang="en-US" sz="2400" dirty="0">
                <a:solidFill>
                  <a:srgbClr val="FFC000"/>
                </a:solidFill>
                <a:hlinkClick r:id="rId2"/>
              </a:rPr>
              <a:t>://</a:t>
            </a:r>
            <a:r>
              <a:rPr lang="en-US" sz="2400" dirty="0" smtClean="0">
                <a:solidFill>
                  <a:srgbClr val="FFC000"/>
                </a:solidFill>
                <a:hlinkClick r:id="rId2"/>
              </a:rPr>
              <a:t>www.mathopenref.com/ray.html</a:t>
            </a:r>
            <a:endParaRPr lang="en-US" sz="2400" dirty="0">
              <a:solidFill>
                <a:srgbClr val="FFC000"/>
              </a:solidFill>
            </a:endParaRPr>
          </a:p>
        </p:txBody>
      </p:sp>
      <p:cxnSp>
        <p:nvCxnSpPr>
          <p:cNvPr id="7" name="Straight Arrow Connector 6"/>
          <p:cNvCxnSpPr/>
          <p:nvPr/>
        </p:nvCxnSpPr>
        <p:spPr>
          <a:xfrm flipV="1">
            <a:off x="-7620000" y="3870403"/>
            <a:ext cx="7620000" cy="27709"/>
          </a:xfrm>
          <a:prstGeom prst="straightConnector1">
            <a:avLst/>
          </a:prstGeom>
          <a:ln w="57150">
            <a:solidFill>
              <a:schemeClr val="tx1">
                <a:alpha val="6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5769647" y="3725174"/>
            <a:ext cx="320922" cy="623000"/>
            <a:chOff x="6248363" y="4111377"/>
            <a:chExt cx="320922" cy="623000"/>
          </a:xfrm>
        </p:grpSpPr>
        <p:sp>
          <p:nvSpPr>
            <p:cNvPr id="8" name="Oval 7"/>
            <p:cNvSpPr/>
            <p:nvPr/>
          </p:nvSpPr>
          <p:spPr>
            <a:xfrm>
              <a:off x="6263596" y="4111377"/>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248363" y="4334267"/>
              <a:ext cx="320922" cy="400110"/>
            </a:xfrm>
            <a:prstGeom prst="rect">
              <a:avLst/>
            </a:prstGeom>
            <a:noFill/>
          </p:spPr>
          <p:txBody>
            <a:bodyPr wrap="none" rtlCol="0">
              <a:spAutoFit/>
            </a:bodyPr>
            <a:lstStyle/>
            <a:p>
              <a:r>
                <a:rPr lang="en-US" sz="2000" dirty="0" smtClean="0"/>
                <a:t>C</a:t>
              </a:r>
              <a:endParaRPr lang="en-US" sz="2000" dirty="0"/>
            </a:p>
          </p:txBody>
        </p:sp>
      </p:grpSp>
      <p:grpSp>
        <p:nvGrpSpPr>
          <p:cNvPr id="16" name="Group 15"/>
          <p:cNvGrpSpPr/>
          <p:nvPr/>
        </p:nvGrpSpPr>
        <p:grpSpPr>
          <a:xfrm>
            <a:off x="3120425" y="3755879"/>
            <a:ext cx="333746" cy="613727"/>
            <a:chOff x="2479637" y="4681369"/>
            <a:chExt cx="333746" cy="613727"/>
          </a:xfrm>
        </p:grpSpPr>
        <p:sp>
          <p:nvSpPr>
            <p:cNvPr id="12" name="TextBox 11"/>
            <p:cNvSpPr txBox="1"/>
            <p:nvPr/>
          </p:nvSpPr>
          <p:spPr>
            <a:xfrm>
              <a:off x="2479637" y="4894986"/>
              <a:ext cx="333746" cy="400110"/>
            </a:xfrm>
            <a:prstGeom prst="rect">
              <a:avLst/>
            </a:prstGeom>
            <a:noFill/>
          </p:spPr>
          <p:txBody>
            <a:bodyPr wrap="none" rtlCol="0">
              <a:spAutoFit/>
            </a:bodyPr>
            <a:lstStyle/>
            <a:p>
              <a:r>
                <a:rPr lang="en-US" sz="2000" dirty="0" smtClean="0"/>
                <a:t>B</a:t>
              </a:r>
              <a:endParaRPr lang="en-US" sz="2000" dirty="0"/>
            </a:p>
          </p:txBody>
        </p:sp>
        <p:sp>
          <p:nvSpPr>
            <p:cNvPr id="14" name="Oval 13"/>
            <p:cNvSpPr/>
            <p:nvPr/>
          </p:nvSpPr>
          <p:spPr>
            <a:xfrm>
              <a:off x="2486809" y="4681369"/>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p:cNvGrpSpPr/>
          <p:nvPr/>
        </p:nvGrpSpPr>
        <p:grpSpPr>
          <a:xfrm>
            <a:off x="409599" y="3752883"/>
            <a:ext cx="333746" cy="608032"/>
            <a:chOff x="888315" y="4139086"/>
            <a:chExt cx="333746" cy="608032"/>
          </a:xfrm>
        </p:grpSpPr>
        <p:sp>
          <p:nvSpPr>
            <p:cNvPr id="9" name="TextBox 8"/>
            <p:cNvSpPr txBox="1"/>
            <p:nvPr/>
          </p:nvSpPr>
          <p:spPr>
            <a:xfrm>
              <a:off x="888315" y="4347008"/>
              <a:ext cx="333746" cy="400110"/>
            </a:xfrm>
            <a:prstGeom prst="rect">
              <a:avLst/>
            </a:prstGeom>
            <a:noFill/>
          </p:spPr>
          <p:txBody>
            <a:bodyPr wrap="none" rtlCol="0">
              <a:spAutoFit/>
            </a:bodyPr>
            <a:lstStyle/>
            <a:p>
              <a:r>
                <a:rPr lang="en-US" sz="2000" dirty="0" smtClean="0"/>
                <a:t>A</a:t>
              </a:r>
              <a:endParaRPr lang="en-US" sz="2000" dirty="0"/>
            </a:p>
          </p:txBody>
        </p:sp>
        <p:sp>
          <p:nvSpPr>
            <p:cNvPr id="15" name="Oval 14"/>
            <p:cNvSpPr/>
            <p:nvPr/>
          </p:nvSpPr>
          <p:spPr>
            <a:xfrm>
              <a:off x="905439" y="4139086"/>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87" name="Group 3086"/>
          <p:cNvGrpSpPr/>
          <p:nvPr/>
        </p:nvGrpSpPr>
        <p:grpSpPr>
          <a:xfrm>
            <a:off x="3606313" y="177931"/>
            <a:ext cx="1853742" cy="973050"/>
            <a:chOff x="5018105" y="36586"/>
            <a:chExt cx="1853742" cy="973050"/>
          </a:xfrm>
        </p:grpSpPr>
        <p:sp>
          <p:nvSpPr>
            <p:cNvPr id="24" name="Oval 23"/>
            <p:cNvSpPr/>
            <p:nvPr/>
          </p:nvSpPr>
          <p:spPr>
            <a:xfrm>
              <a:off x="5904772" y="236139"/>
              <a:ext cx="501805" cy="50180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Arrow Connector 27"/>
            <p:cNvCxnSpPr/>
            <p:nvPr/>
          </p:nvCxnSpPr>
          <p:spPr>
            <a:xfrm flipH="1">
              <a:off x="5018105" y="553021"/>
              <a:ext cx="910091" cy="25090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4" idx="4"/>
            </p:cNvCxnSpPr>
            <p:nvPr/>
          </p:nvCxnSpPr>
          <p:spPr>
            <a:xfrm>
              <a:off x="6155675" y="737944"/>
              <a:ext cx="94785" cy="27169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2" name="Straight Arrow Connector 3071"/>
            <p:cNvCxnSpPr/>
            <p:nvPr/>
          </p:nvCxnSpPr>
          <p:spPr>
            <a:xfrm flipH="1" flipV="1">
              <a:off x="5290475" y="159393"/>
              <a:ext cx="635622" cy="273041"/>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5" name="Straight Arrow Connector 3074"/>
            <p:cNvCxnSpPr>
              <a:stCxn id="24" idx="6"/>
            </p:cNvCxnSpPr>
            <p:nvPr/>
          </p:nvCxnSpPr>
          <p:spPr>
            <a:xfrm flipV="1">
              <a:off x="6406577" y="409210"/>
              <a:ext cx="465270" cy="77832"/>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7" name="Straight Arrow Connector 3076"/>
            <p:cNvCxnSpPr>
              <a:stCxn id="24" idx="7"/>
            </p:cNvCxnSpPr>
            <p:nvPr/>
          </p:nvCxnSpPr>
          <p:spPr>
            <a:xfrm flipV="1">
              <a:off x="6333089" y="110688"/>
              <a:ext cx="127288" cy="198939"/>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79" name="Straight Arrow Connector 3078"/>
            <p:cNvCxnSpPr>
              <a:stCxn id="24" idx="1"/>
            </p:cNvCxnSpPr>
            <p:nvPr/>
          </p:nvCxnSpPr>
          <p:spPr>
            <a:xfrm flipH="1" flipV="1">
              <a:off x="5904772" y="36586"/>
              <a:ext cx="73488" cy="273041"/>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81" name="Straight Arrow Connector 3080"/>
            <p:cNvCxnSpPr>
              <a:stCxn id="24" idx="3"/>
            </p:cNvCxnSpPr>
            <p:nvPr/>
          </p:nvCxnSpPr>
          <p:spPr>
            <a:xfrm flipH="1">
              <a:off x="5850972" y="664456"/>
              <a:ext cx="127288" cy="281410"/>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83" name="Straight Arrow Connector 3082"/>
            <p:cNvCxnSpPr/>
            <p:nvPr/>
          </p:nvCxnSpPr>
          <p:spPr>
            <a:xfrm>
              <a:off x="6355978" y="597399"/>
              <a:ext cx="306123" cy="304875"/>
            </a:xfrm>
            <a:prstGeom prst="straightConnector1">
              <a:avLst/>
            </a:prstGeom>
            <a:ln>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32540" y="4176249"/>
            <a:ext cx="1078821" cy="369332"/>
          </a:xfrm>
          <a:prstGeom prst="rect">
            <a:avLst/>
          </a:prstGeom>
          <a:noFill/>
        </p:spPr>
        <p:txBody>
          <a:bodyPr wrap="none" rtlCol="0">
            <a:spAutoFit/>
          </a:bodyPr>
          <a:lstStyle/>
          <a:p>
            <a:r>
              <a:rPr lang="en-US" dirty="0" smtClean="0"/>
              <a:t>End Point</a:t>
            </a:r>
            <a:endParaRPr lang="en-US" dirty="0"/>
          </a:p>
        </p:txBody>
      </p:sp>
    </p:spTree>
    <p:extLst>
      <p:ext uri="{BB962C8B-B14F-4D97-AF65-F5344CB8AC3E}">
        <p14:creationId xmlns:p14="http://schemas.microsoft.com/office/powerpoint/2010/main" val="261154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60317E-6 4.81481E-6 L 0.8545 0.00208 " pathEditMode="relative" rAng="0" ptsTypes="AA">
                                      <p:cBhvr>
                                        <p:cTn id="6" dur="2000" fill="hold"/>
                                        <p:tgtEl>
                                          <p:spTgt spid="7"/>
                                        </p:tgtEl>
                                        <p:attrNameLst>
                                          <p:attrName>ppt_x</p:attrName>
                                          <p:attrName>ppt_y</p:attrName>
                                        </p:attrNameLst>
                                      </p:cBhvr>
                                      <p:rCtr x="42725" y="93"/>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par>
                          <p:cTn id="10" fill="hold">
                            <p:stCondLst>
                              <p:cond delay="2000"/>
                            </p:stCondLst>
                            <p:childTnLst>
                              <p:par>
                                <p:cTn id="11" presetID="1" presetClass="entr" presetSubtype="0" fill="hold" nodeType="afterEffect">
                                  <p:stCondLst>
                                    <p:cond delay="500"/>
                                  </p:stCondLst>
                                  <p:childTnLst>
                                    <p:set>
                                      <p:cBhvr>
                                        <p:cTn id="12" dur="1" fill="hold">
                                          <p:stCondLst>
                                            <p:cond delay="0"/>
                                          </p:stCondLst>
                                        </p:cTn>
                                        <p:tgtEl>
                                          <p:spTgt spid="16"/>
                                        </p:tgtEl>
                                        <p:attrNameLst>
                                          <p:attrName>style.visibility</p:attrName>
                                        </p:attrNameLst>
                                      </p:cBhvr>
                                      <p:to>
                                        <p:strVal val="visible"/>
                                      </p:to>
                                    </p:set>
                                  </p:childTnLst>
                                </p:cTn>
                              </p:par>
                            </p:childTnLst>
                          </p:cTn>
                        </p:par>
                        <p:par>
                          <p:cTn id="13" fill="hold">
                            <p:stCondLst>
                              <p:cond delay="2500"/>
                            </p:stCondLst>
                            <p:childTnLst>
                              <p:par>
                                <p:cTn id="14" presetID="1" presetClass="entr" presetSubtype="0" fill="hold" nodeType="afterEffect">
                                  <p:stCondLst>
                                    <p:cond delay="500"/>
                                  </p:stCondLst>
                                  <p:childTnLst>
                                    <p:set>
                                      <p:cBhvr>
                                        <p:cTn id="15" dur="1" fill="hold">
                                          <p:stCondLst>
                                            <p:cond delay="0"/>
                                          </p:stCondLst>
                                        </p:cTn>
                                        <p:tgtEl>
                                          <p:spTgt spid="17"/>
                                        </p:tgtEl>
                                        <p:attrNameLst>
                                          <p:attrName>style.visibility</p:attrName>
                                        </p:attrNameLst>
                                      </p:cBhvr>
                                      <p:to>
                                        <p:strVal val="visible"/>
                                      </p:to>
                                    </p:set>
                                  </p:childTnLst>
                                </p:cTn>
                              </p:par>
                              <p:par>
                                <p:cTn id="16" presetID="1" presetClass="entr" presetSubtype="0" fill="hold" grpId="0" nodeType="withEffect">
                                  <p:stCondLst>
                                    <p:cond delay="500"/>
                                  </p:stCondLst>
                                  <p:childTnLst>
                                    <p:set>
                                      <p:cBhvr>
                                        <p:cTn id="17" dur="1" fill="hold">
                                          <p:stCondLst>
                                            <p:cond delay="0"/>
                                          </p:stCondLst>
                                        </p:cTn>
                                        <p:tgtEl>
                                          <p:spTgt spid="47"/>
                                        </p:tgtEl>
                                        <p:attrNameLst>
                                          <p:attrName>style.visibility</p:attrName>
                                        </p:attrNameLst>
                                      </p:cBhvr>
                                      <p:to>
                                        <p:strVal val="visible"/>
                                      </p:to>
                                    </p:set>
                                  </p:childTnLst>
                                </p:cTn>
                              </p:par>
                              <p:par>
                                <p:cTn id="18" presetID="1" presetClass="entr" presetSubtype="0" fill="hold" grpId="0" nodeType="withEffect">
                                  <p:stCondLst>
                                    <p:cond delay="50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855835"/>
            <a:ext cx="8177529" cy="5524500"/>
          </a:xfrm>
        </p:spPr>
        <p:txBody>
          <a:bodyPr/>
          <a:lstStyle/>
          <a:p>
            <a:pPr marL="0" indent="0">
              <a:buNone/>
            </a:pPr>
            <a:r>
              <a:rPr lang="en-US" dirty="0" smtClean="0"/>
              <a:t>How do rays and lines relate to angles? When rays or lines  intersect with each other, they form angles!!! They create a space that is framed by the two intersections. (Click to see the  animation.)</a:t>
            </a:r>
            <a:endParaRPr lang="en-US" dirty="0"/>
          </a:p>
        </p:txBody>
      </p:sp>
      <p:cxnSp>
        <p:nvCxnSpPr>
          <p:cNvPr id="4" name="Straight Arrow Connector 3"/>
          <p:cNvCxnSpPr/>
          <p:nvPr/>
        </p:nvCxnSpPr>
        <p:spPr>
          <a:xfrm flipV="1">
            <a:off x="-2474259" y="5475643"/>
            <a:ext cx="2474259" cy="1161826"/>
          </a:xfrm>
          <a:prstGeom prst="straightConnector1">
            <a:avLst/>
          </a:prstGeom>
          <a:ln w="38100">
            <a:solidFill>
              <a:srgbClr val="00B05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151068" y="-2420471"/>
            <a:ext cx="2216076" cy="2420471"/>
          </a:xfrm>
          <a:prstGeom prst="straightConnector1">
            <a:avLst/>
          </a:prstGeom>
          <a:ln w="38100">
            <a:solidFill>
              <a:srgbClr val="00B05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 name="Title 1"/>
          <p:cNvSpPr txBox="1">
            <a:spLocks/>
          </p:cNvSpPr>
          <p:nvPr/>
        </p:nvSpPr>
        <p:spPr>
          <a:xfrm>
            <a:off x="454631" y="103982"/>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2. lines</a:t>
            </a:r>
            <a:endParaRPr lang="en-US" dirty="0">
              <a:solidFill>
                <a:srgbClr val="FFC000"/>
              </a:solidFill>
            </a:endParaRPr>
          </a:p>
        </p:txBody>
      </p:sp>
      <p:sp>
        <p:nvSpPr>
          <p:cNvPr id="3" name="TextBox 2"/>
          <p:cNvSpPr txBox="1"/>
          <p:nvPr/>
        </p:nvSpPr>
        <p:spPr>
          <a:xfrm>
            <a:off x="6083712" y="2894664"/>
            <a:ext cx="3304903" cy="707886"/>
          </a:xfrm>
          <a:prstGeom prst="rect">
            <a:avLst/>
          </a:prstGeom>
          <a:noFill/>
        </p:spPr>
        <p:txBody>
          <a:bodyPr wrap="square" rtlCol="0">
            <a:spAutoFit/>
          </a:bodyPr>
          <a:lstStyle/>
          <a:p>
            <a:r>
              <a:rPr lang="en-US" sz="2000" dirty="0">
                <a:solidFill>
                  <a:schemeClr val="tx2"/>
                </a:solidFill>
                <a:latin typeface="+mn-lt"/>
                <a:ea typeface="+mn-ea"/>
                <a:cs typeface="+mn-cs"/>
              </a:rPr>
              <a:t>These are lines that are intersecting each other.</a:t>
            </a:r>
          </a:p>
        </p:txBody>
      </p:sp>
    </p:spTree>
    <p:extLst>
      <p:ext uri="{BB962C8B-B14F-4D97-AF65-F5344CB8AC3E}">
        <p14:creationId xmlns:p14="http://schemas.microsoft.com/office/powerpoint/2010/main" val="37853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5374 0.04005 L 0.55241 -0.34583 " pathEditMode="relative" rAng="0" ptsTypes="AA">
                                      <p:cBhvr>
                                        <p:cTn id="6" dur="2000" fill="hold"/>
                                        <p:tgtEl>
                                          <p:spTgt spid="4"/>
                                        </p:tgtEl>
                                        <p:attrNameLst>
                                          <p:attrName>ppt_x</p:attrName>
                                          <p:attrName>ppt_y</p:attrName>
                                        </p:attrNameLst>
                                      </p:cBhvr>
                                      <p:rCtr x="30308" y="-19306"/>
                                    </p:animMotion>
                                  </p:childTnLst>
                                </p:cTn>
                              </p:par>
                            </p:childTnLst>
                          </p:cTn>
                        </p:par>
                        <p:par>
                          <p:cTn id="7" fill="hold">
                            <p:stCondLst>
                              <p:cond delay="2000"/>
                            </p:stCondLst>
                            <p:childTnLst>
                              <p:par>
                                <p:cTn id="8" presetID="42" presetClass="path" presetSubtype="0" accel="50000" decel="50000" fill="hold" nodeType="afterEffect">
                                  <p:stCondLst>
                                    <p:cond delay="0"/>
                                  </p:stCondLst>
                                  <p:childTnLst>
                                    <p:animMotion origin="layout" path="M -0.07953 0.13079 L 0.33168 0.72847 " pathEditMode="relative" rAng="0" ptsTypes="AA">
                                      <p:cBhvr>
                                        <p:cTn id="9" dur="2000" fill="hold"/>
                                        <p:tgtEl>
                                          <p:spTgt spid="13"/>
                                        </p:tgtEl>
                                        <p:attrNameLst>
                                          <p:attrName>ppt_x</p:attrName>
                                          <p:attrName>ppt_y</p:attrName>
                                        </p:attrNameLst>
                                      </p:cBhvr>
                                      <p:rCtr x="20552" y="29884"/>
                                    </p:animMotion>
                                  </p:childTnLst>
                                </p:cTn>
                              </p:par>
                            </p:childTnLst>
                          </p:cTn>
                        </p:par>
                        <p:par>
                          <p:cTn id="10" fill="hold">
                            <p:stCondLst>
                              <p:cond delay="40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178011"/>
            <a:ext cx="8177529" cy="3937686"/>
          </a:xfrm>
        </p:spPr>
        <p:txBody>
          <a:bodyPr>
            <a:normAutofit/>
          </a:bodyPr>
          <a:lstStyle/>
          <a:p>
            <a:pPr marL="0" indent="0">
              <a:buNone/>
            </a:pPr>
            <a:r>
              <a:rPr lang="en-US" dirty="0" smtClean="0"/>
              <a:t>Go back to your flashcard definition of an angle</a:t>
            </a:r>
            <a:r>
              <a:rPr lang="en-US" i="1" dirty="0" smtClean="0"/>
              <a:t>: </a:t>
            </a:r>
            <a:r>
              <a:rPr lang="en-US" i="1" dirty="0" smtClean="0">
                <a:solidFill>
                  <a:srgbClr val="FFFF00"/>
                </a:solidFill>
              </a:rPr>
              <a:t>an </a:t>
            </a:r>
            <a:r>
              <a:rPr lang="en-US" i="1" dirty="0">
                <a:solidFill>
                  <a:srgbClr val="FFFF00"/>
                </a:solidFill>
              </a:rPr>
              <a:t>angle measures the space between </a:t>
            </a:r>
            <a:r>
              <a:rPr lang="en-US" b="1" i="1" dirty="0">
                <a:solidFill>
                  <a:srgbClr val="FFFF00"/>
                </a:solidFill>
              </a:rPr>
              <a:t>two intersecting </a:t>
            </a:r>
            <a:r>
              <a:rPr lang="en-US" b="1" i="1" dirty="0" smtClean="0">
                <a:solidFill>
                  <a:srgbClr val="FFFF00"/>
                </a:solidFill>
              </a:rPr>
              <a:t>lines or rays</a:t>
            </a:r>
            <a:r>
              <a:rPr lang="en-US" i="1" dirty="0" smtClean="0">
                <a:solidFill>
                  <a:srgbClr val="FFFF00"/>
                </a:solidFill>
              </a:rPr>
              <a:t> at </a:t>
            </a:r>
            <a:r>
              <a:rPr lang="en-US" i="1" dirty="0">
                <a:solidFill>
                  <a:srgbClr val="FFFF00"/>
                </a:solidFill>
              </a:rPr>
              <a:t>or close to the point where they meet</a:t>
            </a:r>
            <a:r>
              <a:rPr lang="en-US" i="1" dirty="0" smtClean="0">
                <a:solidFill>
                  <a:srgbClr val="FFFF00"/>
                </a:solidFill>
              </a:rPr>
              <a:t>. </a:t>
            </a:r>
          </a:p>
          <a:p>
            <a:pPr marL="0" indent="0">
              <a:buNone/>
            </a:pPr>
            <a:r>
              <a:rPr lang="en-US" dirty="0" smtClean="0"/>
              <a:t>What is the difference between a line and a ray? Enter new terms to your library.</a:t>
            </a:r>
          </a:p>
          <a:p>
            <a:pPr marL="0" indent="0">
              <a:buNone/>
            </a:pPr>
            <a:r>
              <a:rPr lang="en-US" dirty="0" smtClean="0"/>
              <a:t>In math, a </a:t>
            </a:r>
            <a:r>
              <a:rPr lang="en-US" dirty="0" smtClean="0">
                <a:solidFill>
                  <a:srgbClr val="FFC000"/>
                </a:solidFill>
              </a:rPr>
              <a:t>LINE</a:t>
            </a:r>
            <a:r>
              <a:rPr lang="en-US" dirty="0" smtClean="0"/>
              <a:t> has no defined beginning or end point. Imagine that it just keeps going forever in both directions.</a:t>
            </a:r>
          </a:p>
          <a:p>
            <a:pPr marL="0" indent="0">
              <a:buNone/>
            </a:pPr>
            <a:r>
              <a:rPr lang="en-US" dirty="0" smtClean="0"/>
              <a:t>A </a:t>
            </a:r>
            <a:r>
              <a:rPr lang="en-US" dirty="0" smtClean="0">
                <a:solidFill>
                  <a:srgbClr val="FFC000"/>
                </a:solidFill>
              </a:rPr>
              <a:t>RAY</a:t>
            </a:r>
            <a:r>
              <a:rPr lang="en-US" dirty="0" smtClean="0"/>
              <a:t>, however does have a beginning point, called an “end point,”  and then keeps going in one direction.  </a:t>
            </a:r>
          </a:p>
          <a:p>
            <a:pPr marL="0" indent="0">
              <a:buNone/>
            </a:pPr>
            <a:endParaRPr lang="en-US" dirty="0" smtClean="0"/>
          </a:p>
          <a:p>
            <a:pPr marL="0" indent="0">
              <a:buNone/>
            </a:pPr>
            <a:endParaRPr lang="en-US" dirty="0"/>
          </a:p>
          <a:p>
            <a:pPr marL="0" indent="0">
              <a:buNone/>
            </a:pPr>
            <a:endParaRPr lang="en-US" dirty="0"/>
          </a:p>
        </p:txBody>
      </p:sp>
      <p:cxnSp>
        <p:nvCxnSpPr>
          <p:cNvPr id="35" name="Straight Arrow Connector 34"/>
          <p:cNvCxnSpPr/>
          <p:nvPr/>
        </p:nvCxnSpPr>
        <p:spPr>
          <a:xfrm>
            <a:off x="6938683" y="3505249"/>
            <a:ext cx="1905701" cy="0"/>
          </a:xfrm>
          <a:prstGeom prst="straightConnector1">
            <a:avLst/>
          </a:prstGeom>
          <a:ln w="38100">
            <a:solidFill>
              <a:srgbClr val="FFC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2" name="Group 41"/>
          <p:cNvGrpSpPr/>
          <p:nvPr/>
        </p:nvGrpSpPr>
        <p:grpSpPr>
          <a:xfrm>
            <a:off x="6719392" y="4223976"/>
            <a:ext cx="2508569" cy="86497"/>
            <a:chOff x="3730866" y="3711170"/>
            <a:chExt cx="2508569" cy="86497"/>
          </a:xfrm>
        </p:grpSpPr>
        <p:cxnSp>
          <p:nvCxnSpPr>
            <p:cNvPr id="39" name="Straight Arrow Connector 38"/>
            <p:cNvCxnSpPr/>
            <p:nvPr/>
          </p:nvCxnSpPr>
          <p:spPr>
            <a:xfrm>
              <a:off x="3842077" y="3754419"/>
              <a:ext cx="2397358" cy="0"/>
            </a:xfrm>
            <a:prstGeom prst="straightConnector1">
              <a:avLst/>
            </a:prstGeom>
            <a:ln w="381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41" name="Oval 40"/>
            <p:cNvSpPr/>
            <p:nvPr/>
          </p:nvSpPr>
          <p:spPr>
            <a:xfrm>
              <a:off x="3730866" y="3711170"/>
              <a:ext cx="111211" cy="864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964983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89573" y="495272"/>
            <a:ext cx="8177529" cy="5524500"/>
          </a:xfrm>
        </p:spPr>
        <p:txBody>
          <a:bodyPr/>
          <a:lstStyle/>
          <a:p>
            <a:pPr marL="0" indent="0" algn="ctr">
              <a:buNone/>
            </a:pPr>
            <a:r>
              <a:rPr lang="en-US" dirty="0" smtClean="0">
                <a:solidFill>
                  <a:srgbClr val="EC88C4"/>
                </a:solidFill>
              </a:rPr>
              <a:t>DRAWING LINES AND LABELING POINTS</a:t>
            </a:r>
          </a:p>
          <a:p>
            <a:pPr marL="0" indent="0">
              <a:buNone/>
            </a:pPr>
            <a:r>
              <a:rPr lang="en-US" dirty="0" smtClean="0"/>
              <a:t>On a separate piece of paper, draw a long horizontal ray</a:t>
            </a:r>
            <a:r>
              <a:rPr lang="en-US" dirty="0"/>
              <a:t> </a:t>
            </a:r>
            <a:r>
              <a:rPr lang="en-US" dirty="0" smtClean="0"/>
              <a:t>(a line with a “end point” that then goes forever.  </a:t>
            </a:r>
          </a:p>
          <a:p>
            <a:pPr marL="0" indent="0">
              <a:buNone/>
            </a:pPr>
            <a:r>
              <a:rPr lang="en-US" dirty="0" smtClean="0"/>
              <a:t>Now draw a line (                    )   going vertically, and have it intersect the first ray you drew. Label that intersection as “A.”</a:t>
            </a:r>
          </a:p>
          <a:p>
            <a:pPr marL="0" indent="0">
              <a:buNone/>
            </a:pPr>
            <a:r>
              <a:rPr lang="en-US" dirty="0" smtClean="0"/>
              <a:t>Repeat the process using a line going in a different direction and intersecting the first ray at a different point. Label that intersecting point as “B.”</a:t>
            </a:r>
          </a:p>
          <a:p>
            <a:pPr marL="0" indent="0">
              <a:buNone/>
            </a:pPr>
            <a:r>
              <a:rPr lang="en-US" dirty="0" smtClean="0"/>
              <a:t>Continue the process drawing more lines, intersecting your first ray as before until you have points “C,” “D,” “E,” and “F.”</a:t>
            </a:r>
          </a:p>
          <a:p>
            <a:pPr marL="0" indent="0">
              <a:buNone/>
            </a:pPr>
            <a:r>
              <a:rPr lang="en-US" dirty="0" smtClean="0"/>
              <a:t>Compare your image to what others drew. </a:t>
            </a:r>
          </a:p>
          <a:p>
            <a:pPr marL="0" indent="0">
              <a:buNone/>
            </a:pPr>
            <a:r>
              <a:rPr lang="en-US" dirty="0" smtClean="0"/>
              <a:t>See sample images below of intersecting points.</a:t>
            </a:r>
            <a:endParaRPr lang="en-US" dirty="0"/>
          </a:p>
        </p:txBody>
      </p:sp>
      <p:grpSp>
        <p:nvGrpSpPr>
          <p:cNvPr id="35" name="Group 34"/>
          <p:cNvGrpSpPr/>
          <p:nvPr/>
        </p:nvGrpSpPr>
        <p:grpSpPr>
          <a:xfrm>
            <a:off x="687970" y="4856660"/>
            <a:ext cx="7218646" cy="1904104"/>
            <a:chOff x="365499" y="4835562"/>
            <a:chExt cx="7218646" cy="1904104"/>
          </a:xfrm>
        </p:grpSpPr>
        <p:cxnSp>
          <p:nvCxnSpPr>
            <p:cNvPr id="4" name="Straight Arrow Connector 3"/>
            <p:cNvCxnSpPr/>
            <p:nvPr/>
          </p:nvCxnSpPr>
          <p:spPr>
            <a:xfrm>
              <a:off x="1527589" y="5846781"/>
              <a:ext cx="6056556" cy="629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365499" y="5104503"/>
              <a:ext cx="2205317" cy="1613647"/>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5185186" y="5287383"/>
              <a:ext cx="1215614" cy="1452283"/>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3367143" y="5126019"/>
              <a:ext cx="796066" cy="1463040"/>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6658983" y="5287383"/>
              <a:ext cx="21516" cy="1174825"/>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flipV="1">
              <a:off x="4647303" y="4835562"/>
              <a:ext cx="64546" cy="1904104"/>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flipV="1">
              <a:off x="2829262" y="5287384"/>
              <a:ext cx="85799" cy="1430766"/>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420009" y="5651784"/>
              <a:ext cx="317716" cy="369332"/>
            </a:xfrm>
            <a:prstGeom prst="rect">
              <a:avLst/>
            </a:prstGeom>
            <a:noFill/>
            <a:ln>
              <a:noFill/>
            </a:ln>
          </p:spPr>
          <p:txBody>
            <a:bodyPr wrap="none" rtlCol="0">
              <a:spAutoFit/>
            </a:bodyPr>
            <a:lstStyle/>
            <a:p>
              <a:r>
                <a:rPr lang="en-US" dirty="0" smtClean="0"/>
                <a:t>A</a:t>
              </a:r>
              <a:endParaRPr lang="en-US" dirty="0"/>
            </a:p>
          </p:txBody>
        </p:sp>
        <p:sp>
          <p:nvSpPr>
            <p:cNvPr id="20" name="TextBox 19"/>
            <p:cNvSpPr txBox="1"/>
            <p:nvPr/>
          </p:nvSpPr>
          <p:spPr>
            <a:xfrm>
              <a:off x="4515909" y="5673321"/>
              <a:ext cx="327334" cy="369332"/>
            </a:xfrm>
            <a:prstGeom prst="rect">
              <a:avLst/>
            </a:prstGeom>
            <a:noFill/>
            <a:ln>
              <a:noFill/>
            </a:ln>
          </p:spPr>
          <p:txBody>
            <a:bodyPr wrap="none" rtlCol="0">
              <a:spAutoFit/>
            </a:bodyPr>
            <a:lstStyle/>
            <a:p>
              <a:r>
                <a:rPr lang="en-US" dirty="0" smtClean="0"/>
                <a:t>D</a:t>
              </a:r>
              <a:endParaRPr lang="en-US" dirty="0"/>
            </a:p>
          </p:txBody>
        </p:sp>
        <p:sp>
          <p:nvSpPr>
            <p:cNvPr id="21" name="TextBox 20"/>
            <p:cNvSpPr txBox="1"/>
            <p:nvPr/>
          </p:nvSpPr>
          <p:spPr>
            <a:xfrm>
              <a:off x="3606318" y="5672873"/>
              <a:ext cx="317716" cy="369332"/>
            </a:xfrm>
            <a:prstGeom prst="rect">
              <a:avLst/>
            </a:prstGeom>
            <a:noFill/>
            <a:ln>
              <a:noFill/>
            </a:ln>
          </p:spPr>
          <p:txBody>
            <a:bodyPr wrap="none" rtlCol="0">
              <a:spAutoFit/>
            </a:bodyPr>
            <a:lstStyle/>
            <a:p>
              <a:r>
                <a:rPr lang="en-US" dirty="0" smtClean="0"/>
                <a:t>C</a:t>
              </a:r>
              <a:endParaRPr lang="en-US" dirty="0"/>
            </a:p>
          </p:txBody>
        </p:sp>
        <p:sp>
          <p:nvSpPr>
            <p:cNvPr id="22" name="TextBox 21"/>
            <p:cNvSpPr txBox="1"/>
            <p:nvPr/>
          </p:nvSpPr>
          <p:spPr>
            <a:xfrm>
              <a:off x="2704743" y="5668410"/>
              <a:ext cx="309700" cy="369332"/>
            </a:xfrm>
            <a:prstGeom prst="rect">
              <a:avLst/>
            </a:prstGeom>
            <a:noFill/>
            <a:ln>
              <a:noFill/>
            </a:ln>
          </p:spPr>
          <p:txBody>
            <a:bodyPr wrap="none" rtlCol="0">
              <a:spAutoFit/>
            </a:bodyPr>
            <a:lstStyle/>
            <a:p>
              <a:r>
                <a:rPr lang="en-US" dirty="0" smtClean="0"/>
                <a:t>B</a:t>
              </a:r>
              <a:endParaRPr lang="en-US" dirty="0"/>
            </a:p>
          </p:txBody>
        </p:sp>
        <p:sp>
          <p:nvSpPr>
            <p:cNvPr id="27" name="TextBox 26"/>
            <p:cNvSpPr txBox="1"/>
            <p:nvPr/>
          </p:nvSpPr>
          <p:spPr>
            <a:xfrm>
              <a:off x="6532778" y="5662112"/>
              <a:ext cx="290464" cy="369332"/>
            </a:xfrm>
            <a:prstGeom prst="rect">
              <a:avLst/>
            </a:prstGeom>
            <a:noFill/>
            <a:ln>
              <a:noFill/>
            </a:ln>
          </p:spPr>
          <p:txBody>
            <a:bodyPr wrap="none" rtlCol="0">
              <a:spAutoFit/>
            </a:bodyPr>
            <a:lstStyle/>
            <a:p>
              <a:r>
                <a:rPr lang="en-US" dirty="0" smtClean="0"/>
                <a:t>F</a:t>
              </a:r>
              <a:endParaRPr lang="en-US" dirty="0"/>
            </a:p>
          </p:txBody>
        </p:sp>
        <p:sp>
          <p:nvSpPr>
            <p:cNvPr id="28" name="TextBox 27"/>
            <p:cNvSpPr txBox="1"/>
            <p:nvPr/>
          </p:nvSpPr>
          <p:spPr>
            <a:xfrm>
              <a:off x="5525421" y="5647348"/>
              <a:ext cx="327334" cy="369332"/>
            </a:xfrm>
            <a:prstGeom prst="rect">
              <a:avLst/>
            </a:prstGeom>
            <a:noFill/>
            <a:ln>
              <a:noFill/>
            </a:ln>
          </p:spPr>
          <p:txBody>
            <a:bodyPr wrap="square" rtlCol="0">
              <a:spAutoFit/>
            </a:bodyPr>
            <a:lstStyle/>
            <a:p>
              <a:r>
                <a:rPr lang="en-US" dirty="0" smtClean="0"/>
                <a:t>E</a:t>
              </a:r>
              <a:endParaRPr lang="en-US" dirty="0"/>
            </a:p>
          </p:txBody>
        </p:sp>
      </p:grpSp>
      <p:sp>
        <p:nvSpPr>
          <p:cNvPr id="31" name="TextBox 30"/>
          <p:cNvSpPr txBox="1"/>
          <p:nvPr/>
        </p:nvSpPr>
        <p:spPr>
          <a:xfrm>
            <a:off x="7697108" y="4446497"/>
            <a:ext cx="1622694" cy="830997"/>
          </a:xfrm>
          <a:prstGeom prst="rect">
            <a:avLst/>
          </a:prstGeom>
          <a:solidFill>
            <a:srgbClr val="96FF1C"/>
          </a:solidFill>
        </p:spPr>
        <p:txBody>
          <a:bodyPr wrap="square" rtlCol="0">
            <a:spAutoFit/>
          </a:bodyPr>
          <a:lstStyle/>
          <a:p>
            <a:r>
              <a:rPr lang="en-US" sz="1600" dirty="0" smtClean="0"/>
              <a:t>Submit your image to your instructor</a:t>
            </a:r>
            <a:endParaRPr lang="en-US" sz="1600" dirty="0"/>
          </a:p>
        </p:txBody>
      </p:sp>
      <p:grpSp>
        <p:nvGrpSpPr>
          <p:cNvPr id="9" name="Group 8"/>
          <p:cNvGrpSpPr/>
          <p:nvPr/>
        </p:nvGrpSpPr>
        <p:grpSpPr>
          <a:xfrm>
            <a:off x="6207234" y="1428674"/>
            <a:ext cx="2881010" cy="121344"/>
            <a:chOff x="6207234" y="1428674"/>
            <a:chExt cx="2881010" cy="121344"/>
          </a:xfrm>
        </p:grpSpPr>
        <p:cxnSp>
          <p:nvCxnSpPr>
            <p:cNvPr id="5" name="Straight Arrow Connector 4"/>
            <p:cNvCxnSpPr/>
            <p:nvPr/>
          </p:nvCxnSpPr>
          <p:spPr>
            <a:xfrm flipV="1">
              <a:off x="6242133" y="1483112"/>
              <a:ext cx="2846111" cy="111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flipV="1">
              <a:off x="6207234" y="1428674"/>
              <a:ext cx="114402" cy="1213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3" name="Straight Arrow Connector 12"/>
          <p:cNvCxnSpPr/>
          <p:nvPr/>
        </p:nvCxnSpPr>
        <p:spPr>
          <a:xfrm flipV="1">
            <a:off x="3042843" y="1884556"/>
            <a:ext cx="1293542" cy="1115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86711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Look at the two moving lines below. Will they intersect at some point?</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If you said, “Yes,” you are right. Now look at the two lines below. Will they ever intersect? Click to see.</a:t>
            </a:r>
          </a:p>
          <a:p>
            <a:pPr marL="0" indent="0">
              <a:buNone/>
            </a:pPr>
            <a:endParaRPr lang="en-US" dirty="0"/>
          </a:p>
          <a:p>
            <a:pPr marL="0" indent="0">
              <a:buNone/>
            </a:pPr>
            <a:endParaRPr lang="en-US" dirty="0" smtClean="0"/>
          </a:p>
          <a:p>
            <a:pPr marL="0" indent="0">
              <a:buNone/>
            </a:pPr>
            <a:r>
              <a:rPr lang="en-US" dirty="0" smtClean="0"/>
              <a:t>If you said, “No,” you would be right. Lines that run next to each other and never intersect are called </a:t>
            </a:r>
            <a:r>
              <a:rPr lang="en-US" dirty="0" smtClean="0">
                <a:solidFill>
                  <a:srgbClr val="FFC000"/>
                </a:solidFill>
              </a:rPr>
              <a:t>parallel lines</a:t>
            </a:r>
            <a:r>
              <a:rPr lang="en-US" dirty="0" smtClean="0"/>
              <a:t>. Parallel lines do not form angles because they never intersect. Add that new term for your flashcard library.</a:t>
            </a:r>
            <a:endParaRPr lang="en-US" dirty="0"/>
          </a:p>
        </p:txBody>
      </p:sp>
      <p:cxnSp>
        <p:nvCxnSpPr>
          <p:cNvPr id="4" name="Straight Arrow Connector 3"/>
          <p:cNvCxnSpPr/>
          <p:nvPr/>
        </p:nvCxnSpPr>
        <p:spPr>
          <a:xfrm flipV="1">
            <a:off x="1947134" y="1172584"/>
            <a:ext cx="2517290" cy="1398494"/>
          </a:xfrm>
          <a:prstGeom prst="straightConnector1">
            <a:avLst/>
          </a:prstGeom>
          <a:ln w="28575">
            <a:solidFill>
              <a:srgbClr val="FFC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754880" y="1452282"/>
            <a:ext cx="2065468" cy="290457"/>
          </a:xfrm>
          <a:prstGeom prst="straightConnector1">
            <a:avLst/>
          </a:prstGeom>
          <a:ln w="28575">
            <a:solidFill>
              <a:srgbClr val="FFC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763270" y="4099409"/>
            <a:ext cx="3872753" cy="32273"/>
          </a:xfrm>
          <a:prstGeom prst="straightConnector1">
            <a:avLst/>
          </a:prstGeom>
          <a:ln w="38100">
            <a:solidFill>
              <a:srgbClr val="FFFF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763270" y="4460836"/>
            <a:ext cx="3872753" cy="32273"/>
          </a:xfrm>
          <a:prstGeom prst="straightConnector1">
            <a:avLst/>
          </a:prstGeom>
          <a:ln w="38100">
            <a:solidFill>
              <a:srgbClr val="FFFF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530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10929 0.02083 L -0.36591 0.07454 " pathEditMode="relative" rAng="0" ptsTypes="AA">
                                      <p:cBhvr>
                                        <p:cTn id="6" dur="3000" fill="hold"/>
                                        <p:tgtEl>
                                          <p:spTgt spid="6"/>
                                        </p:tgtEl>
                                        <p:attrNameLst>
                                          <p:attrName>ppt_x</p:attrName>
                                          <p:attrName>ppt_y</p:attrName>
                                        </p:attrNameLst>
                                      </p:cBhvr>
                                      <p:rCtr x="-12831" y="2685"/>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4.65608E-6 1.11022E-16 L 0.48628 0.00255 " pathEditMode="relative" rAng="0" ptsTypes="AA">
                                      <p:cBhvr>
                                        <p:cTn id="10" dur="2000" fill="hold"/>
                                        <p:tgtEl>
                                          <p:spTgt spid="10"/>
                                        </p:tgtEl>
                                        <p:attrNameLst>
                                          <p:attrName>ppt_x</p:attrName>
                                          <p:attrName>ppt_y</p:attrName>
                                        </p:attrNameLst>
                                      </p:cBhvr>
                                      <p:rCtr x="24306" y="116"/>
                                    </p:animMotion>
                                  </p:childTnLst>
                                </p:cTn>
                              </p:par>
                              <p:par>
                                <p:cTn id="11" presetID="42" presetClass="path" presetSubtype="0" accel="50000" decel="50000" fill="hold" nodeType="withEffect">
                                  <p:stCondLst>
                                    <p:cond delay="0"/>
                                  </p:stCondLst>
                                  <p:childTnLst>
                                    <p:animMotion origin="layout" path="M -0.00677 0.00185 L 0.48909 0.00416 " pathEditMode="relative" rAng="0" ptsTypes="AA">
                                      <p:cBhvr>
                                        <p:cTn id="12" dur="2000" fill="hold"/>
                                        <p:tgtEl>
                                          <p:spTgt spid="15"/>
                                        </p:tgtEl>
                                        <p:attrNameLst>
                                          <p:attrName>ppt_x</p:attrName>
                                          <p:attrName>ppt_y</p:attrName>
                                        </p:attrNameLst>
                                      </p:cBhvr>
                                      <p:rCtr x="24785" y="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3284" y="754269"/>
            <a:ext cx="8820159" cy="5457522"/>
          </a:xfrm>
        </p:spPr>
        <p:txBody>
          <a:bodyPr/>
          <a:lstStyle/>
          <a:p>
            <a:pPr marL="0" indent="0">
              <a:buNone/>
            </a:pPr>
            <a:r>
              <a:rPr lang="en-US" dirty="0" smtClean="0"/>
              <a:t>Get out that flashcard library again, and add another term to a card: </a:t>
            </a:r>
            <a:r>
              <a:rPr lang="en-US" dirty="0" smtClean="0">
                <a:solidFill>
                  <a:srgbClr val="FFC000"/>
                </a:solidFill>
              </a:rPr>
              <a:t>SEGMENT</a:t>
            </a:r>
            <a:r>
              <a:rPr lang="en-US" dirty="0" smtClean="0"/>
              <a:t>. You will be working with segments to measure angles.</a:t>
            </a:r>
          </a:p>
          <a:p>
            <a:pPr marL="0" indent="0">
              <a:buNone/>
            </a:pPr>
            <a:r>
              <a:rPr lang="en-US" dirty="0" smtClean="0">
                <a:solidFill>
                  <a:srgbClr val="FFC000"/>
                </a:solidFill>
              </a:rPr>
              <a:t>A segment in geometry represents the distance between points on a </a:t>
            </a:r>
            <a:r>
              <a:rPr lang="en-US" dirty="0" err="1" smtClean="0">
                <a:solidFill>
                  <a:srgbClr val="FFC000"/>
                </a:solidFill>
              </a:rPr>
              <a:t>a</a:t>
            </a:r>
            <a:r>
              <a:rPr lang="en-US" dirty="0" smtClean="0">
                <a:solidFill>
                  <a:srgbClr val="FFC000"/>
                </a:solidFill>
              </a:rPr>
              <a:t> ray.</a:t>
            </a:r>
            <a:r>
              <a:rPr lang="en-US" dirty="0" smtClean="0"/>
              <a:t> The image below shows two segments along the ray.</a:t>
            </a:r>
          </a:p>
          <a:p>
            <a:pPr marL="0" indent="0">
              <a:buNone/>
            </a:pPr>
            <a:r>
              <a:rPr lang="en-US" dirty="0" smtClean="0"/>
              <a:t> </a:t>
            </a:r>
          </a:p>
          <a:p>
            <a:pPr marL="0" indent="0">
              <a:buNone/>
            </a:pPr>
            <a:endParaRPr lang="en-US" dirty="0" smtClean="0"/>
          </a:p>
          <a:p>
            <a:pPr marL="0" indent="0">
              <a:buNone/>
            </a:pPr>
            <a:r>
              <a:rPr lang="en-US" dirty="0" smtClean="0"/>
              <a:t>The segments are referred to as AB and BC. When you name a segment on a ray, you will often see a little arrow over the top to show it is a segment. </a:t>
            </a:r>
          </a:p>
          <a:p>
            <a:pPr marL="0" indent="0">
              <a:buNone/>
            </a:pPr>
            <a:endParaRPr lang="en-US" dirty="0"/>
          </a:p>
          <a:p>
            <a:pPr marL="0" indent="0">
              <a:buNone/>
            </a:pPr>
            <a:r>
              <a:rPr lang="en-US" dirty="0" smtClean="0"/>
              <a:t>Sometimes, you will find that each segment is identified by a lowercase letter instead. In the image below, the segments are </a:t>
            </a:r>
            <a:br>
              <a:rPr lang="en-US" dirty="0" smtClean="0"/>
            </a:br>
            <a:r>
              <a:rPr lang="en-US" dirty="0" smtClean="0"/>
              <a:t>name </a:t>
            </a:r>
            <a:r>
              <a:rPr lang="en-US" i="1" dirty="0" smtClean="0">
                <a:solidFill>
                  <a:srgbClr val="FFC000"/>
                </a:solidFill>
              </a:rPr>
              <a:t>q</a:t>
            </a:r>
            <a:r>
              <a:rPr lang="en-US" dirty="0" smtClean="0"/>
              <a:t> and </a:t>
            </a:r>
            <a:r>
              <a:rPr lang="en-US" sz="2400" i="1" dirty="0" smtClean="0">
                <a:solidFill>
                  <a:srgbClr val="FFC000"/>
                </a:solidFill>
              </a:rPr>
              <a:t>z</a:t>
            </a:r>
            <a:r>
              <a:rPr lang="en-US" dirty="0" smtClean="0"/>
              <a:t> instead of AB and CD.   </a:t>
            </a:r>
          </a:p>
          <a:p>
            <a:pPr marL="0" indent="0">
              <a:buNone/>
            </a:pPr>
            <a:endParaRPr lang="en-US" dirty="0"/>
          </a:p>
        </p:txBody>
      </p:sp>
      <p:grpSp>
        <p:nvGrpSpPr>
          <p:cNvPr id="16" name="Group 15"/>
          <p:cNvGrpSpPr/>
          <p:nvPr/>
        </p:nvGrpSpPr>
        <p:grpSpPr>
          <a:xfrm>
            <a:off x="795556" y="2361179"/>
            <a:ext cx="7703836" cy="820407"/>
            <a:chOff x="1371867" y="2966737"/>
            <a:chExt cx="7703836" cy="820407"/>
          </a:xfrm>
        </p:grpSpPr>
        <p:grpSp>
          <p:nvGrpSpPr>
            <p:cNvPr id="4" name="Group 3"/>
            <p:cNvGrpSpPr/>
            <p:nvPr/>
          </p:nvGrpSpPr>
          <p:grpSpPr>
            <a:xfrm>
              <a:off x="7108974" y="2966737"/>
              <a:ext cx="320922" cy="623000"/>
              <a:chOff x="6248363" y="4111377"/>
              <a:chExt cx="320922" cy="623000"/>
            </a:xfrm>
          </p:grpSpPr>
          <p:sp>
            <p:nvSpPr>
              <p:cNvPr id="5" name="Oval 4"/>
              <p:cNvSpPr/>
              <p:nvPr/>
            </p:nvSpPr>
            <p:spPr>
              <a:xfrm>
                <a:off x="6263596" y="4111377"/>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248363" y="4334267"/>
                <a:ext cx="320922" cy="400110"/>
              </a:xfrm>
              <a:prstGeom prst="rect">
                <a:avLst/>
              </a:prstGeom>
              <a:noFill/>
            </p:spPr>
            <p:txBody>
              <a:bodyPr wrap="none" rtlCol="0">
                <a:spAutoFit/>
              </a:bodyPr>
              <a:lstStyle/>
              <a:p>
                <a:r>
                  <a:rPr lang="en-US" sz="2000" dirty="0" smtClean="0"/>
                  <a:t>C</a:t>
                </a:r>
                <a:endParaRPr lang="en-US" sz="2000" dirty="0"/>
              </a:p>
            </p:txBody>
          </p:sp>
        </p:grpSp>
        <p:grpSp>
          <p:nvGrpSpPr>
            <p:cNvPr id="7" name="Group 6"/>
            <p:cNvGrpSpPr/>
            <p:nvPr/>
          </p:nvGrpSpPr>
          <p:grpSpPr>
            <a:xfrm>
              <a:off x="4459752" y="2997442"/>
              <a:ext cx="333746" cy="613727"/>
              <a:chOff x="2479637" y="4681369"/>
              <a:chExt cx="333746" cy="613727"/>
            </a:xfrm>
          </p:grpSpPr>
          <p:sp>
            <p:nvSpPr>
              <p:cNvPr id="8" name="TextBox 7"/>
              <p:cNvSpPr txBox="1"/>
              <p:nvPr/>
            </p:nvSpPr>
            <p:spPr>
              <a:xfrm>
                <a:off x="2479637" y="4894986"/>
                <a:ext cx="333746" cy="400110"/>
              </a:xfrm>
              <a:prstGeom prst="rect">
                <a:avLst/>
              </a:prstGeom>
              <a:noFill/>
            </p:spPr>
            <p:txBody>
              <a:bodyPr wrap="none" rtlCol="0">
                <a:spAutoFit/>
              </a:bodyPr>
              <a:lstStyle/>
              <a:p>
                <a:r>
                  <a:rPr lang="en-US" sz="2000" dirty="0" smtClean="0"/>
                  <a:t>B</a:t>
                </a:r>
                <a:endParaRPr lang="en-US" sz="2000" dirty="0"/>
              </a:p>
            </p:txBody>
          </p:sp>
          <p:sp>
            <p:nvSpPr>
              <p:cNvPr id="9" name="Oval 8"/>
              <p:cNvSpPr/>
              <p:nvPr/>
            </p:nvSpPr>
            <p:spPr>
              <a:xfrm>
                <a:off x="2486809" y="4681369"/>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p:cNvGrpSpPr/>
            <p:nvPr/>
          </p:nvGrpSpPr>
          <p:grpSpPr>
            <a:xfrm>
              <a:off x="1748926" y="2994446"/>
              <a:ext cx="333746" cy="608032"/>
              <a:chOff x="888315" y="4139086"/>
              <a:chExt cx="333746" cy="608032"/>
            </a:xfrm>
          </p:grpSpPr>
          <p:sp>
            <p:nvSpPr>
              <p:cNvPr id="11" name="TextBox 10"/>
              <p:cNvSpPr txBox="1"/>
              <p:nvPr/>
            </p:nvSpPr>
            <p:spPr>
              <a:xfrm>
                <a:off x="888315" y="4347008"/>
                <a:ext cx="333746" cy="400110"/>
              </a:xfrm>
              <a:prstGeom prst="rect">
                <a:avLst/>
              </a:prstGeom>
              <a:noFill/>
            </p:spPr>
            <p:txBody>
              <a:bodyPr wrap="none" rtlCol="0">
                <a:spAutoFit/>
              </a:bodyPr>
              <a:lstStyle/>
              <a:p>
                <a:r>
                  <a:rPr lang="en-US" sz="2000" dirty="0" smtClean="0"/>
                  <a:t>A</a:t>
                </a:r>
                <a:endParaRPr lang="en-US" sz="2000" dirty="0"/>
              </a:p>
            </p:txBody>
          </p:sp>
          <p:sp>
            <p:nvSpPr>
              <p:cNvPr id="12" name="Oval 11"/>
              <p:cNvSpPr/>
              <p:nvPr/>
            </p:nvSpPr>
            <p:spPr>
              <a:xfrm>
                <a:off x="905439" y="4139086"/>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1371867" y="3417812"/>
              <a:ext cx="1078821" cy="369332"/>
            </a:xfrm>
            <a:prstGeom prst="rect">
              <a:avLst/>
            </a:prstGeom>
            <a:noFill/>
          </p:spPr>
          <p:txBody>
            <a:bodyPr wrap="none" rtlCol="0">
              <a:spAutoFit/>
            </a:bodyPr>
            <a:lstStyle/>
            <a:p>
              <a:r>
                <a:rPr lang="en-US" dirty="0" smtClean="0"/>
                <a:t>End Point</a:t>
              </a:r>
              <a:endParaRPr lang="en-US" dirty="0"/>
            </a:p>
          </p:txBody>
        </p:sp>
        <p:cxnSp>
          <p:nvCxnSpPr>
            <p:cNvPr id="15" name="Straight Arrow Connector 14"/>
            <p:cNvCxnSpPr/>
            <p:nvPr/>
          </p:nvCxnSpPr>
          <p:spPr>
            <a:xfrm flipV="1">
              <a:off x="1766050" y="3125294"/>
              <a:ext cx="7309653" cy="154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3549170" y="4150336"/>
            <a:ext cx="1737976" cy="584775"/>
            <a:chOff x="3245311" y="5173353"/>
            <a:chExt cx="1737976" cy="584775"/>
          </a:xfrm>
        </p:grpSpPr>
        <p:sp>
          <p:nvSpPr>
            <p:cNvPr id="17" name="TextBox 16"/>
            <p:cNvSpPr txBox="1"/>
            <p:nvPr/>
          </p:nvSpPr>
          <p:spPr>
            <a:xfrm>
              <a:off x="3245311" y="5173353"/>
              <a:ext cx="1737976" cy="584775"/>
            </a:xfrm>
            <a:prstGeom prst="rect">
              <a:avLst/>
            </a:prstGeom>
            <a:noFill/>
          </p:spPr>
          <p:txBody>
            <a:bodyPr wrap="none" rtlCol="0">
              <a:spAutoFit/>
            </a:bodyPr>
            <a:lstStyle/>
            <a:p>
              <a:r>
                <a:rPr lang="en-US" sz="3200" dirty="0" smtClean="0"/>
                <a:t>AB       BC</a:t>
              </a:r>
              <a:endParaRPr lang="en-US" sz="3200" dirty="0"/>
            </a:p>
          </p:txBody>
        </p:sp>
        <p:cxnSp>
          <p:nvCxnSpPr>
            <p:cNvPr id="19" name="Straight Arrow Connector 18"/>
            <p:cNvCxnSpPr/>
            <p:nvPr/>
          </p:nvCxnSpPr>
          <p:spPr>
            <a:xfrm>
              <a:off x="3367144" y="5230167"/>
              <a:ext cx="3980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465449" y="5212395"/>
              <a:ext cx="3980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38" name="Straight Arrow Connector 37"/>
          <p:cNvCxnSpPr/>
          <p:nvPr/>
        </p:nvCxnSpPr>
        <p:spPr>
          <a:xfrm flipH="1" flipV="1">
            <a:off x="2807746" y="2679345"/>
            <a:ext cx="1075695" cy="15278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V="1">
            <a:off x="4937760" y="2651636"/>
            <a:ext cx="612094" cy="1498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731445" y="5760193"/>
            <a:ext cx="7703836" cy="820407"/>
            <a:chOff x="726375" y="4246258"/>
            <a:chExt cx="7703836" cy="820407"/>
          </a:xfrm>
        </p:grpSpPr>
        <p:grpSp>
          <p:nvGrpSpPr>
            <p:cNvPr id="42" name="Group 41"/>
            <p:cNvGrpSpPr/>
            <p:nvPr/>
          </p:nvGrpSpPr>
          <p:grpSpPr>
            <a:xfrm>
              <a:off x="726375" y="4246258"/>
              <a:ext cx="7703836" cy="820407"/>
              <a:chOff x="1371867" y="2966737"/>
              <a:chExt cx="7703836" cy="820407"/>
            </a:xfrm>
          </p:grpSpPr>
          <p:grpSp>
            <p:nvGrpSpPr>
              <p:cNvPr id="45" name="Group 44"/>
              <p:cNvGrpSpPr/>
              <p:nvPr/>
            </p:nvGrpSpPr>
            <p:grpSpPr>
              <a:xfrm>
                <a:off x="7108974" y="2966737"/>
                <a:ext cx="320922" cy="623000"/>
                <a:chOff x="6248363" y="4111377"/>
                <a:chExt cx="320922" cy="623000"/>
              </a:xfrm>
            </p:grpSpPr>
            <p:sp>
              <p:nvSpPr>
                <p:cNvPr id="54" name="Oval 53"/>
                <p:cNvSpPr/>
                <p:nvPr/>
              </p:nvSpPr>
              <p:spPr>
                <a:xfrm>
                  <a:off x="6263596" y="4111377"/>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sp>
              <p:nvSpPr>
                <p:cNvPr id="55" name="TextBox 54"/>
                <p:cNvSpPr txBox="1"/>
                <p:nvPr/>
              </p:nvSpPr>
              <p:spPr>
                <a:xfrm>
                  <a:off x="6248363" y="4334267"/>
                  <a:ext cx="320922" cy="400110"/>
                </a:xfrm>
                <a:prstGeom prst="rect">
                  <a:avLst/>
                </a:prstGeom>
                <a:noFill/>
              </p:spPr>
              <p:txBody>
                <a:bodyPr wrap="none" rtlCol="0">
                  <a:spAutoFit/>
                </a:bodyPr>
                <a:lstStyle/>
                <a:p>
                  <a:r>
                    <a:rPr lang="en-US" sz="2000" i="1" dirty="0" smtClean="0"/>
                    <a:t>C</a:t>
                  </a:r>
                  <a:endParaRPr lang="en-US" sz="2000" i="1" dirty="0"/>
                </a:p>
              </p:txBody>
            </p:sp>
          </p:grpSp>
          <p:grpSp>
            <p:nvGrpSpPr>
              <p:cNvPr id="46" name="Group 45"/>
              <p:cNvGrpSpPr/>
              <p:nvPr/>
            </p:nvGrpSpPr>
            <p:grpSpPr>
              <a:xfrm>
                <a:off x="4459752" y="2997442"/>
                <a:ext cx="333746" cy="613727"/>
                <a:chOff x="2479637" y="4681369"/>
                <a:chExt cx="333746" cy="613727"/>
              </a:xfrm>
            </p:grpSpPr>
            <p:sp>
              <p:nvSpPr>
                <p:cNvPr id="52" name="TextBox 51"/>
                <p:cNvSpPr txBox="1"/>
                <p:nvPr/>
              </p:nvSpPr>
              <p:spPr>
                <a:xfrm>
                  <a:off x="2479637" y="4894986"/>
                  <a:ext cx="333746" cy="400110"/>
                </a:xfrm>
                <a:prstGeom prst="rect">
                  <a:avLst/>
                </a:prstGeom>
                <a:noFill/>
              </p:spPr>
              <p:txBody>
                <a:bodyPr wrap="none" rtlCol="0">
                  <a:spAutoFit/>
                </a:bodyPr>
                <a:lstStyle/>
                <a:p>
                  <a:r>
                    <a:rPr lang="en-US" sz="2000" i="1" dirty="0" smtClean="0"/>
                    <a:t>B</a:t>
                  </a:r>
                  <a:endParaRPr lang="en-US" sz="2000" i="1" dirty="0"/>
                </a:p>
              </p:txBody>
            </p:sp>
            <p:sp>
              <p:nvSpPr>
                <p:cNvPr id="53" name="Oval 52"/>
                <p:cNvSpPr/>
                <p:nvPr/>
              </p:nvSpPr>
              <p:spPr>
                <a:xfrm>
                  <a:off x="2486809" y="4681369"/>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grpSp>
          <p:grpSp>
            <p:nvGrpSpPr>
              <p:cNvPr id="47" name="Group 46"/>
              <p:cNvGrpSpPr/>
              <p:nvPr/>
            </p:nvGrpSpPr>
            <p:grpSpPr>
              <a:xfrm>
                <a:off x="1748926" y="2994446"/>
                <a:ext cx="333746" cy="608032"/>
                <a:chOff x="888315" y="4139086"/>
                <a:chExt cx="333746" cy="608032"/>
              </a:xfrm>
            </p:grpSpPr>
            <p:sp>
              <p:nvSpPr>
                <p:cNvPr id="50" name="TextBox 49"/>
                <p:cNvSpPr txBox="1"/>
                <p:nvPr/>
              </p:nvSpPr>
              <p:spPr>
                <a:xfrm>
                  <a:off x="888315" y="4347008"/>
                  <a:ext cx="333746" cy="400110"/>
                </a:xfrm>
                <a:prstGeom prst="rect">
                  <a:avLst/>
                </a:prstGeom>
                <a:noFill/>
              </p:spPr>
              <p:txBody>
                <a:bodyPr wrap="none" rtlCol="0">
                  <a:spAutoFit/>
                </a:bodyPr>
                <a:lstStyle/>
                <a:p>
                  <a:r>
                    <a:rPr lang="en-US" sz="2000" i="1" dirty="0" smtClean="0"/>
                    <a:t>A</a:t>
                  </a:r>
                  <a:endParaRPr lang="en-US" sz="2000" i="1" dirty="0"/>
                </a:p>
              </p:txBody>
            </p:sp>
            <p:sp>
              <p:nvSpPr>
                <p:cNvPr id="51" name="Oval 50"/>
                <p:cNvSpPr/>
                <p:nvPr/>
              </p:nvSpPr>
              <p:spPr>
                <a:xfrm>
                  <a:off x="905439" y="4139086"/>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grpSp>
          <p:sp>
            <p:nvSpPr>
              <p:cNvPr id="48" name="TextBox 47"/>
              <p:cNvSpPr txBox="1"/>
              <p:nvPr/>
            </p:nvSpPr>
            <p:spPr>
              <a:xfrm>
                <a:off x="1371867" y="3417812"/>
                <a:ext cx="1078821" cy="369332"/>
              </a:xfrm>
              <a:prstGeom prst="rect">
                <a:avLst/>
              </a:prstGeom>
              <a:noFill/>
            </p:spPr>
            <p:txBody>
              <a:bodyPr wrap="none" rtlCol="0">
                <a:spAutoFit/>
              </a:bodyPr>
              <a:lstStyle/>
              <a:p>
                <a:r>
                  <a:rPr lang="en-US" i="1" dirty="0" smtClean="0"/>
                  <a:t>End Point</a:t>
                </a:r>
                <a:endParaRPr lang="en-US" i="1" dirty="0"/>
              </a:p>
            </p:txBody>
          </p:sp>
          <p:cxnSp>
            <p:nvCxnSpPr>
              <p:cNvPr id="49" name="Straight Arrow Connector 48"/>
              <p:cNvCxnSpPr/>
              <p:nvPr/>
            </p:nvCxnSpPr>
            <p:spPr>
              <a:xfrm flipV="1">
                <a:off x="1766050" y="3125294"/>
                <a:ext cx="7309653" cy="154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43" name="TextBox 42"/>
            <p:cNvSpPr txBox="1"/>
            <p:nvPr/>
          </p:nvSpPr>
          <p:spPr>
            <a:xfrm>
              <a:off x="2441671" y="4608450"/>
              <a:ext cx="306494" cy="369332"/>
            </a:xfrm>
            <a:prstGeom prst="rect">
              <a:avLst/>
            </a:prstGeom>
            <a:noFill/>
          </p:spPr>
          <p:txBody>
            <a:bodyPr wrap="none" rtlCol="0">
              <a:spAutoFit/>
            </a:bodyPr>
            <a:lstStyle/>
            <a:p>
              <a:r>
                <a:rPr lang="en-US" i="1" dirty="0" smtClean="0">
                  <a:solidFill>
                    <a:srgbClr val="FFC000"/>
                  </a:solidFill>
                </a:rPr>
                <a:t>q</a:t>
              </a:r>
              <a:endParaRPr lang="en-US" i="1" dirty="0">
                <a:solidFill>
                  <a:srgbClr val="FFC000"/>
                </a:solidFill>
              </a:endParaRPr>
            </a:p>
          </p:txBody>
        </p:sp>
        <p:sp>
          <p:nvSpPr>
            <p:cNvPr id="44" name="TextBox 43"/>
            <p:cNvSpPr txBox="1"/>
            <p:nvPr/>
          </p:nvSpPr>
          <p:spPr>
            <a:xfrm>
              <a:off x="5082801" y="4651167"/>
              <a:ext cx="276038" cy="369332"/>
            </a:xfrm>
            <a:prstGeom prst="rect">
              <a:avLst/>
            </a:prstGeom>
            <a:noFill/>
          </p:spPr>
          <p:txBody>
            <a:bodyPr wrap="none" rtlCol="0">
              <a:spAutoFit/>
            </a:bodyPr>
            <a:lstStyle/>
            <a:p>
              <a:r>
                <a:rPr lang="en-US" i="1" dirty="0" smtClean="0">
                  <a:solidFill>
                    <a:srgbClr val="FFC000"/>
                  </a:solidFill>
                </a:rPr>
                <a:t>z</a:t>
              </a:r>
              <a:endParaRPr lang="en-US" i="1" dirty="0">
                <a:solidFill>
                  <a:srgbClr val="FFC000"/>
                </a:solidFill>
              </a:endParaRPr>
            </a:p>
          </p:txBody>
        </p:sp>
      </p:grpSp>
      <p:sp>
        <p:nvSpPr>
          <p:cNvPr id="37" name="Title 1"/>
          <p:cNvSpPr txBox="1">
            <a:spLocks/>
          </p:cNvSpPr>
          <p:nvPr/>
        </p:nvSpPr>
        <p:spPr>
          <a:xfrm>
            <a:off x="454631" y="103982"/>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3. SEGMENTS</a:t>
            </a:r>
            <a:endParaRPr lang="en-US" dirty="0">
              <a:solidFill>
                <a:srgbClr val="FFC000"/>
              </a:solidFill>
            </a:endParaRPr>
          </a:p>
        </p:txBody>
      </p:sp>
    </p:spTree>
    <p:extLst>
      <p:ext uri="{BB962C8B-B14F-4D97-AF65-F5344CB8AC3E}">
        <p14:creationId xmlns:p14="http://schemas.microsoft.com/office/powerpoint/2010/main" val="7632494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577331"/>
            <a:ext cx="8585125" cy="5524500"/>
          </a:xfrm>
        </p:spPr>
        <p:txBody>
          <a:bodyPr/>
          <a:lstStyle/>
          <a:p>
            <a:pPr marL="0" indent="0">
              <a:buNone/>
            </a:pPr>
            <a:r>
              <a:rPr lang="en-US" dirty="0" smtClean="0"/>
              <a:t>Decide True (T) or False (F). When you are done, click for answers.</a:t>
            </a:r>
          </a:p>
          <a:p>
            <a:pPr marL="0" indent="0">
              <a:buNone/>
            </a:pPr>
            <a:endParaRPr lang="en-US" dirty="0" smtClean="0"/>
          </a:p>
          <a:p>
            <a:pPr marL="457200" indent="-457200">
              <a:buFont typeface="+mj-lt"/>
              <a:buAutoNum type="arabicPeriod"/>
            </a:pPr>
            <a:r>
              <a:rPr lang="en-US" dirty="0" smtClean="0"/>
              <a:t>This is a line	.</a:t>
            </a:r>
          </a:p>
          <a:p>
            <a:pPr marL="457200" indent="-457200">
              <a:buFont typeface="+mj-lt"/>
              <a:buAutoNum type="arabicPeriod"/>
            </a:pPr>
            <a:r>
              <a:rPr lang="en-US" dirty="0" smtClean="0"/>
              <a:t>This is a ray. </a:t>
            </a:r>
          </a:p>
          <a:p>
            <a:pPr marL="457200" indent="-457200">
              <a:buFont typeface="+mj-lt"/>
              <a:buAutoNum type="arabicPeriod"/>
            </a:pPr>
            <a:r>
              <a:rPr lang="en-US" dirty="0" smtClean="0"/>
              <a:t>These lines intersect.</a:t>
            </a:r>
          </a:p>
          <a:p>
            <a:pPr marL="457200" indent="-457200">
              <a:buFont typeface="+mj-lt"/>
              <a:buAutoNum type="arabicPeriod"/>
            </a:pPr>
            <a:r>
              <a:rPr lang="en-US" dirty="0" smtClean="0"/>
              <a:t>These lines form only three angles.</a:t>
            </a:r>
          </a:p>
          <a:p>
            <a:pPr marL="457200" indent="-457200">
              <a:buFont typeface="+mj-lt"/>
              <a:buAutoNum type="arabicPeriod"/>
            </a:pPr>
            <a:r>
              <a:rPr lang="en-US" dirty="0" smtClean="0"/>
              <a:t>The yellow segment is called AB</a:t>
            </a:r>
          </a:p>
          <a:p>
            <a:pPr marL="457200" indent="-457200">
              <a:buFont typeface="+mj-lt"/>
              <a:buAutoNum type="arabicPeriod"/>
            </a:pPr>
            <a:r>
              <a:rPr lang="en-US" dirty="0" smtClean="0"/>
              <a:t>“Geo” comes from Latin.</a:t>
            </a:r>
          </a:p>
          <a:p>
            <a:pPr marL="457200" indent="-457200">
              <a:buFont typeface="+mj-lt"/>
              <a:buAutoNum type="arabicPeriod"/>
            </a:pPr>
            <a:r>
              <a:rPr lang="en-US" dirty="0" smtClean="0"/>
              <a:t>“</a:t>
            </a:r>
            <a:r>
              <a:rPr lang="en-US" dirty="0" err="1" smtClean="0"/>
              <a:t>Metry</a:t>
            </a:r>
            <a:r>
              <a:rPr lang="en-US" dirty="0" smtClean="0"/>
              <a:t>”  means graphing.</a:t>
            </a:r>
          </a:p>
          <a:p>
            <a:pPr marL="457200" indent="-457200">
              <a:buFont typeface="+mj-lt"/>
              <a:buAutoNum type="arabicPeriod"/>
            </a:pPr>
            <a:r>
              <a:rPr lang="en-US" dirty="0" smtClean="0"/>
              <a:t>The start of a ray is called and end point.</a:t>
            </a:r>
          </a:p>
          <a:p>
            <a:pPr marL="457200" indent="-457200">
              <a:buFont typeface="+mj-lt"/>
              <a:buAutoNum type="arabicPeriod"/>
            </a:pPr>
            <a:r>
              <a:rPr lang="en-US" dirty="0" smtClean="0"/>
              <a:t>This road intersection sign forms four angles.</a:t>
            </a:r>
          </a:p>
          <a:p>
            <a:pPr marL="0" indent="0">
              <a:buNone/>
            </a:pPr>
            <a:endParaRPr lang="en-US" dirty="0" smtClean="0"/>
          </a:p>
          <a:p>
            <a:pPr marL="0" indent="0">
              <a:buNone/>
            </a:pPr>
            <a:endParaRPr lang="en-US" dirty="0" smtClean="0"/>
          </a:p>
          <a:p>
            <a:pPr marL="0" indent="0">
              <a:buNone/>
            </a:pPr>
            <a:endParaRPr lang="en-US" dirty="0"/>
          </a:p>
        </p:txBody>
      </p:sp>
      <p:cxnSp>
        <p:nvCxnSpPr>
          <p:cNvPr id="4" name="Straight Arrow Connector 3"/>
          <p:cNvCxnSpPr/>
          <p:nvPr/>
        </p:nvCxnSpPr>
        <p:spPr>
          <a:xfrm flipV="1">
            <a:off x="3173510" y="1699711"/>
            <a:ext cx="1387737" cy="10758"/>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3173510" y="2119260"/>
            <a:ext cx="1387737" cy="107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690339" y="2409715"/>
            <a:ext cx="2216076"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690339" y="2562115"/>
            <a:ext cx="2216076"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5648113" y="2775474"/>
            <a:ext cx="1387737" cy="451821"/>
            <a:chOff x="4996928" y="2431228"/>
            <a:chExt cx="1387737" cy="451821"/>
          </a:xfrm>
        </p:grpSpPr>
        <p:cxnSp>
          <p:nvCxnSpPr>
            <p:cNvPr id="11" name="Straight Arrow Connector 10"/>
            <p:cNvCxnSpPr/>
            <p:nvPr/>
          </p:nvCxnSpPr>
          <p:spPr>
            <a:xfrm flipV="1">
              <a:off x="4996928" y="2626659"/>
              <a:ext cx="1387737" cy="107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5540525" y="2431228"/>
              <a:ext cx="279364" cy="451821"/>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15" name="Straight Arrow Connector 14"/>
          <p:cNvCxnSpPr/>
          <p:nvPr/>
        </p:nvCxnSpPr>
        <p:spPr>
          <a:xfrm>
            <a:off x="4931834" y="3307309"/>
            <a:ext cx="266296"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a:xfrm>
            <a:off x="5639196" y="3356385"/>
            <a:ext cx="1934196" cy="380104"/>
            <a:chOff x="5639196" y="3700628"/>
            <a:chExt cx="1934196" cy="380104"/>
          </a:xfrm>
        </p:grpSpPr>
        <p:sp>
          <p:nvSpPr>
            <p:cNvPr id="25" name="TextBox 24"/>
            <p:cNvSpPr txBox="1"/>
            <p:nvPr/>
          </p:nvSpPr>
          <p:spPr>
            <a:xfrm>
              <a:off x="5639196" y="3700628"/>
              <a:ext cx="317716" cy="369332"/>
            </a:xfrm>
            <a:prstGeom prst="rect">
              <a:avLst/>
            </a:prstGeom>
            <a:noFill/>
          </p:spPr>
          <p:txBody>
            <a:bodyPr wrap="none" rtlCol="0">
              <a:spAutoFit/>
            </a:bodyPr>
            <a:lstStyle/>
            <a:p>
              <a:r>
                <a:rPr lang="en-US" dirty="0" smtClean="0"/>
                <a:t>A</a:t>
              </a:r>
              <a:endParaRPr lang="en-US" dirty="0"/>
            </a:p>
          </p:txBody>
        </p:sp>
        <p:grpSp>
          <p:nvGrpSpPr>
            <p:cNvPr id="31" name="Group 30"/>
            <p:cNvGrpSpPr/>
            <p:nvPr/>
          </p:nvGrpSpPr>
          <p:grpSpPr>
            <a:xfrm>
              <a:off x="5757871" y="3711400"/>
              <a:ext cx="1815521" cy="369332"/>
              <a:chOff x="4864978" y="3044427"/>
              <a:chExt cx="1815521" cy="369332"/>
            </a:xfrm>
          </p:grpSpPr>
          <p:cxnSp>
            <p:nvCxnSpPr>
              <p:cNvPr id="18" name="Straight Connector 17"/>
              <p:cNvCxnSpPr/>
              <p:nvPr/>
            </p:nvCxnSpPr>
            <p:spPr>
              <a:xfrm flipV="1">
                <a:off x="4894729" y="3087445"/>
                <a:ext cx="699247" cy="1075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5610448" y="3078480"/>
                <a:ext cx="699247" cy="10757"/>
              </a:xfrm>
              <a:prstGeom prst="line">
                <a:avLst/>
              </a:prstGeom>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6309695" y="3078480"/>
                <a:ext cx="37080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502690" y="3044427"/>
                <a:ext cx="317716" cy="369332"/>
              </a:xfrm>
              <a:prstGeom prst="rect">
                <a:avLst/>
              </a:prstGeom>
              <a:noFill/>
            </p:spPr>
            <p:txBody>
              <a:bodyPr wrap="none" rtlCol="0">
                <a:spAutoFit/>
              </a:bodyPr>
              <a:lstStyle/>
              <a:p>
                <a:r>
                  <a:rPr lang="en-US" dirty="0" smtClean="0"/>
                  <a:t>B</a:t>
                </a:r>
                <a:endParaRPr lang="en-US" dirty="0"/>
              </a:p>
            </p:txBody>
          </p:sp>
          <p:sp>
            <p:nvSpPr>
              <p:cNvPr id="27" name="TextBox 26"/>
              <p:cNvSpPr txBox="1"/>
              <p:nvPr/>
            </p:nvSpPr>
            <p:spPr>
              <a:xfrm>
                <a:off x="6127530" y="3044427"/>
                <a:ext cx="308098" cy="369332"/>
              </a:xfrm>
              <a:prstGeom prst="rect">
                <a:avLst/>
              </a:prstGeom>
              <a:noFill/>
            </p:spPr>
            <p:txBody>
              <a:bodyPr wrap="none" rtlCol="0">
                <a:spAutoFit/>
              </a:bodyPr>
              <a:lstStyle/>
              <a:p>
                <a:r>
                  <a:rPr lang="en-US" dirty="0" smtClean="0"/>
                  <a:t>C</a:t>
                </a:r>
                <a:endParaRPr lang="en-US" dirty="0"/>
              </a:p>
            </p:txBody>
          </p:sp>
          <p:sp>
            <p:nvSpPr>
              <p:cNvPr id="28" name="Oval 27"/>
              <p:cNvSpPr/>
              <p:nvPr/>
            </p:nvSpPr>
            <p:spPr>
              <a:xfrm>
                <a:off x="5585910" y="3065928"/>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6243760" y="3059432"/>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4864978" y="3079160"/>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pic>
        <p:nvPicPr>
          <p:cNvPr id="32" name="Picture 6" descr="http://images.clipart.com/thb/thb13/PO/050408_5303_80/26548330.thb.jpg?050408_5303_8043_j__p"/>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l="33982" t="40225" r="30397" b="21669"/>
          <a:stretch/>
        </p:blipFill>
        <p:spPr bwMode="auto">
          <a:xfrm flipV="1">
            <a:off x="6840663" y="4986169"/>
            <a:ext cx="462579" cy="494852"/>
          </a:xfrm>
          <a:prstGeom prst="rect">
            <a:avLst/>
          </a:prstGeom>
          <a:noFill/>
          <a:extLst>
            <a:ext uri="{909E8E84-426E-40DD-AFC4-6F175D3DCCD1}">
              <a14:hiddenFill xmlns:a14="http://schemas.microsoft.com/office/drawing/2010/main">
                <a:solidFill>
                  <a:srgbClr val="FFFFFF"/>
                </a:solidFill>
              </a14:hiddenFill>
            </a:ext>
          </a:extLst>
        </p:spPr>
      </p:pic>
      <p:grpSp>
        <p:nvGrpSpPr>
          <p:cNvPr id="36" name="Group 35"/>
          <p:cNvGrpSpPr/>
          <p:nvPr/>
        </p:nvGrpSpPr>
        <p:grpSpPr>
          <a:xfrm>
            <a:off x="4864038" y="1426301"/>
            <a:ext cx="813439" cy="530702"/>
            <a:chOff x="7546499" y="401630"/>
            <a:chExt cx="813439" cy="530702"/>
          </a:xfrm>
        </p:grpSpPr>
        <p:sp>
          <p:nvSpPr>
            <p:cNvPr id="34" name="TextBox 33"/>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35" name="TextBox 34"/>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37" name="Group 36"/>
          <p:cNvGrpSpPr/>
          <p:nvPr/>
        </p:nvGrpSpPr>
        <p:grpSpPr>
          <a:xfrm>
            <a:off x="4852034" y="1770540"/>
            <a:ext cx="813439" cy="530702"/>
            <a:chOff x="7546499" y="401630"/>
            <a:chExt cx="813439" cy="530702"/>
          </a:xfrm>
        </p:grpSpPr>
        <p:sp>
          <p:nvSpPr>
            <p:cNvPr id="38" name="TextBox 37"/>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39" name="TextBox 38"/>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0" name="Group 39"/>
          <p:cNvGrpSpPr/>
          <p:nvPr/>
        </p:nvGrpSpPr>
        <p:grpSpPr>
          <a:xfrm>
            <a:off x="6935863" y="2196593"/>
            <a:ext cx="813439" cy="530702"/>
            <a:chOff x="7546499" y="401630"/>
            <a:chExt cx="813439" cy="530702"/>
          </a:xfrm>
        </p:grpSpPr>
        <p:sp>
          <p:nvSpPr>
            <p:cNvPr id="41" name="TextBox 40"/>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2" name="TextBox 41"/>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3" name="Group 42"/>
          <p:cNvGrpSpPr/>
          <p:nvPr/>
        </p:nvGrpSpPr>
        <p:grpSpPr>
          <a:xfrm>
            <a:off x="6963747" y="2660734"/>
            <a:ext cx="813439" cy="530702"/>
            <a:chOff x="7546499" y="401630"/>
            <a:chExt cx="813439" cy="530702"/>
          </a:xfrm>
        </p:grpSpPr>
        <p:sp>
          <p:nvSpPr>
            <p:cNvPr id="44" name="TextBox 43"/>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5" name="TextBox 44"/>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6" name="Group 45"/>
          <p:cNvGrpSpPr/>
          <p:nvPr/>
        </p:nvGrpSpPr>
        <p:grpSpPr>
          <a:xfrm>
            <a:off x="7725492" y="3162530"/>
            <a:ext cx="813439" cy="530702"/>
            <a:chOff x="7546499" y="401630"/>
            <a:chExt cx="813439" cy="530702"/>
          </a:xfrm>
        </p:grpSpPr>
        <p:sp>
          <p:nvSpPr>
            <p:cNvPr id="47" name="TextBox 46"/>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8" name="TextBox 47"/>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9" name="Group 48"/>
          <p:cNvGrpSpPr/>
          <p:nvPr/>
        </p:nvGrpSpPr>
        <p:grpSpPr>
          <a:xfrm>
            <a:off x="4637015" y="3577740"/>
            <a:ext cx="813439" cy="530702"/>
            <a:chOff x="7546499" y="401630"/>
            <a:chExt cx="813439" cy="530702"/>
          </a:xfrm>
        </p:grpSpPr>
        <p:sp>
          <p:nvSpPr>
            <p:cNvPr id="50" name="TextBox 49"/>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1" name="TextBox 50"/>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2" name="Group 51"/>
          <p:cNvGrpSpPr/>
          <p:nvPr/>
        </p:nvGrpSpPr>
        <p:grpSpPr>
          <a:xfrm>
            <a:off x="4658262" y="4072547"/>
            <a:ext cx="813439" cy="530702"/>
            <a:chOff x="7546499" y="401630"/>
            <a:chExt cx="813439" cy="530702"/>
          </a:xfrm>
        </p:grpSpPr>
        <p:sp>
          <p:nvSpPr>
            <p:cNvPr id="53" name="TextBox 52"/>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4" name="TextBox 53"/>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5" name="Group 54"/>
          <p:cNvGrpSpPr/>
          <p:nvPr/>
        </p:nvGrpSpPr>
        <p:grpSpPr>
          <a:xfrm>
            <a:off x="6469493" y="4495127"/>
            <a:ext cx="813439" cy="530702"/>
            <a:chOff x="7546499" y="401630"/>
            <a:chExt cx="813439" cy="530702"/>
          </a:xfrm>
        </p:grpSpPr>
        <p:sp>
          <p:nvSpPr>
            <p:cNvPr id="56" name="TextBox 55"/>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7" name="TextBox 56"/>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8" name="Group 57"/>
          <p:cNvGrpSpPr/>
          <p:nvPr/>
        </p:nvGrpSpPr>
        <p:grpSpPr>
          <a:xfrm>
            <a:off x="7331258" y="4923957"/>
            <a:ext cx="813439" cy="530702"/>
            <a:chOff x="7546499" y="401630"/>
            <a:chExt cx="813439" cy="530702"/>
          </a:xfrm>
        </p:grpSpPr>
        <p:sp>
          <p:nvSpPr>
            <p:cNvPr id="59" name="TextBox 58"/>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60" name="TextBox 59"/>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spTree>
    <p:extLst>
      <p:ext uri="{BB962C8B-B14F-4D97-AF65-F5344CB8AC3E}">
        <p14:creationId xmlns:p14="http://schemas.microsoft.com/office/powerpoint/2010/main" val="15198024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577331"/>
            <a:ext cx="8585125" cy="5524500"/>
          </a:xfrm>
        </p:spPr>
        <p:txBody>
          <a:bodyPr/>
          <a:lstStyle/>
          <a:p>
            <a:pPr marL="0" indent="0">
              <a:buNone/>
            </a:pPr>
            <a:r>
              <a:rPr lang="en-US" dirty="0" smtClean="0"/>
              <a:t>Decide True (T) or False (F). When you are done, click for answers.</a:t>
            </a:r>
          </a:p>
          <a:p>
            <a:pPr marL="0" indent="0">
              <a:buNone/>
            </a:pPr>
            <a:endParaRPr lang="en-US" dirty="0" smtClean="0"/>
          </a:p>
          <a:p>
            <a:pPr marL="457200" indent="-457200">
              <a:buFont typeface="+mj-lt"/>
              <a:buAutoNum type="arabicPeriod"/>
            </a:pPr>
            <a:r>
              <a:rPr lang="en-US" dirty="0" smtClean="0"/>
              <a:t>This is a line	.</a:t>
            </a:r>
          </a:p>
          <a:p>
            <a:pPr marL="457200" indent="-457200">
              <a:buFont typeface="+mj-lt"/>
              <a:buAutoNum type="arabicPeriod"/>
            </a:pPr>
            <a:r>
              <a:rPr lang="en-US" dirty="0" smtClean="0"/>
              <a:t>This is a ray. </a:t>
            </a:r>
          </a:p>
          <a:p>
            <a:pPr marL="457200" indent="-457200">
              <a:buFont typeface="+mj-lt"/>
              <a:buAutoNum type="arabicPeriod"/>
            </a:pPr>
            <a:r>
              <a:rPr lang="en-US" dirty="0" smtClean="0"/>
              <a:t>These lines intersect.</a:t>
            </a:r>
          </a:p>
          <a:p>
            <a:pPr marL="457200" indent="-457200">
              <a:buFont typeface="+mj-lt"/>
              <a:buAutoNum type="arabicPeriod"/>
            </a:pPr>
            <a:r>
              <a:rPr lang="en-US" dirty="0" smtClean="0"/>
              <a:t>These lines form only three angles.</a:t>
            </a:r>
          </a:p>
          <a:p>
            <a:pPr marL="457200" indent="-457200">
              <a:buFont typeface="+mj-lt"/>
              <a:buAutoNum type="arabicPeriod"/>
            </a:pPr>
            <a:r>
              <a:rPr lang="en-US" dirty="0" smtClean="0"/>
              <a:t>The yellow segment is called AB</a:t>
            </a:r>
          </a:p>
          <a:p>
            <a:pPr marL="457200" indent="-457200">
              <a:buFont typeface="+mj-lt"/>
              <a:buAutoNum type="arabicPeriod"/>
            </a:pPr>
            <a:r>
              <a:rPr lang="en-US" dirty="0" smtClean="0"/>
              <a:t>“Geo” comes from Latin.</a:t>
            </a:r>
          </a:p>
          <a:p>
            <a:pPr marL="457200" indent="-457200">
              <a:buFont typeface="+mj-lt"/>
              <a:buAutoNum type="arabicPeriod"/>
            </a:pPr>
            <a:r>
              <a:rPr lang="en-US" dirty="0" smtClean="0"/>
              <a:t>“</a:t>
            </a:r>
            <a:r>
              <a:rPr lang="en-US" dirty="0" err="1" smtClean="0"/>
              <a:t>Metry</a:t>
            </a:r>
            <a:r>
              <a:rPr lang="en-US" dirty="0" smtClean="0"/>
              <a:t>”  means graphing.</a:t>
            </a:r>
          </a:p>
          <a:p>
            <a:pPr marL="457200" indent="-457200">
              <a:buFont typeface="+mj-lt"/>
              <a:buAutoNum type="arabicPeriod"/>
            </a:pPr>
            <a:r>
              <a:rPr lang="en-US" dirty="0" smtClean="0"/>
              <a:t>The start of a ray is called and end point.</a:t>
            </a:r>
          </a:p>
          <a:p>
            <a:pPr marL="457200" indent="-457200">
              <a:buFont typeface="+mj-lt"/>
              <a:buAutoNum type="arabicPeriod"/>
            </a:pPr>
            <a:r>
              <a:rPr lang="en-US" dirty="0" smtClean="0"/>
              <a:t>This road intersection forms four angles.</a:t>
            </a:r>
          </a:p>
          <a:p>
            <a:pPr marL="0" indent="0">
              <a:buNone/>
            </a:pPr>
            <a:endParaRPr lang="en-US" dirty="0" smtClean="0"/>
          </a:p>
          <a:p>
            <a:pPr marL="0" indent="0">
              <a:buNone/>
            </a:pPr>
            <a:endParaRPr lang="en-US" dirty="0" smtClean="0"/>
          </a:p>
          <a:p>
            <a:pPr marL="0" indent="0">
              <a:buNone/>
            </a:pPr>
            <a:endParaRPr lang="en-US" dirty="0"/>
          </a:p>
        </p:txBody>
      </p:sp>
      <p:cxnSp>
        <p:nvCxnSpPr>
          <p:cNvPr id="4" name="Straight Arrow Connector 3"/>
          <p:cNvCxnSpPr/>
          <p:nvPr/>
        </p:nvCxnSpPr>
        <p:spPr>
          <a:xfrm flipV="1">
            <a:off x="3173510" y="1699711"/>
            <a:ext cx="1387737" cy="10758"/>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3173510" y="2119260"/>
            <a:ext cx="1387737" cy="107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690339" y="2409715"/>
            <a:ext cx="2216076"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690339" y="2562115"/>
            <a:ext cx="2216076"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5648113" y="2775474"/>
            <a:ext cx="1387737" cy="451821"/>
            <a:chOff x="4996928" y="2431228"/>
            <a:chExt cx="1387737" cy="451821"/>
          </a:xfrm>
        </p:grpSpPr>
        <p:cxnSp>
          <p:nvCxnSpPr>
            <p:cNvPr id="11" name="Straight Arrow Connector 10"/>
            <p:cNvCxnSpPr/>
            <p:nvPr/>
          </p:nvCxnSpPr>
          <p:spPr>
            <a:xfrm flipV="1">
              <a:off x="4996928" y="2626659"/>
              <a:ext cx="1387737" cy="107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5540525" y="2431228"/>
              <a:ext cx="279364" cy="451821"/>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15" name="Straight Arrow Connector 14"/>
          <p:cNvCxnSpPr/>
          <p:nvPr/>
        </p:nvCxnSpPr>
        <p:spPr>
          <a:xfrm>
            <a:off x="4931834" y="3307309"/>
            <a:ext cx="266296"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a:xfrm>
            <a:off x="5639196" y="3356385"/>
            <a:ext cx="1934196" cy="380104"/>
            <a:chOff x="5639196" y="3700628"/>
            <a:chExt cx="1934196" cy="380104"/>
          </a:xfrm>
        </p:grpSpPr>
        <p:sp>
          <p:nvSpPr>
            <p:cNvPr id="25" name="TextBox 24"/>
            <p:cNvSpPr txBox="1"/>
            <p:nvPr/>
          </p:nvSpPr>
          <p:spPr>
            <a:xfrm>
              <a:off x="5639196" y="3700628"/>
              <a:ext cx="317716" cy="369332"/>
            </a:xfrm>
            <a:prstGeom prst="rect">
              <a:avLst/>
            </a:prstGeom>
            <a:noFill/>
          </p:spPr>
          <p:txBody>
            <a:bodyPr wrap="none" rtlCol="0">
              <a:spAutoFit/>
            </a:bodyPr>
            <a:lstStyle/>
            <a:p>
              <a:r>
                <a:rPr lang="en-US" dirty="0" smtClean="0"/>
                <a:t>A</a:t>
              </a:r>
              <a:endParaRPr lang="en-US" dirty="0"/>
            </a:p>
          </p:txBody>
        </p:sp>
        <p:grpSp>
          <p:nvGrpSpPr>
            <p:cNvPr id="31" name="Group 30"/>
            <p:cNvGrpSpPr/>
            <p:nvPr/>
          </p:nvGrpSpPr>
          <p:grpSpPr>
            <a:xfrm>
              <a:off x="5757871" y="3711400"/>
              <a:ext cx="1815521" cy="369332"/>
              <a:chOff x="4864978" y="3044427"/>
              <a:chExt cx="1815521" cy="369332"/>
            </a:xfrm>
          </p:grpSpPr>
          <p:cxnSp>
            <p:nvCxnSpPr>
              <p:cNvPr id="18" name="Straight Connector 17"/>
              <p:cNvCxnSpPr/>
              <p:nvPr/>
            </p:nvCxnSpPr>
            <p:spPr>
              <a:xfrm flipV="1">
                <a:off x="4894729" y="3087445"/>
                <a:ext cx="699247" cy="1075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5610448" y="3078480"/>
                <a:ext cx="699247" cy="10757"/>
              </a:xfrm>
              <a:prstGeom prst="line">
                <a:avLst/>
              </a:prstGeom>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6309695" y="3078480"/>
                <a:ext cx="37080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502690" y="3044427"/>
                <a:ext cx="317716" cy="369332"/>
              </a:xfrm>
              <a:prstGeom prst="rect">
                <a:avLst/>
              </a:prstGeom>
              <a:noFill/>
            </p:spPr>
            <p:txBody>
              <a:bodyPr wrap="none" rtlCol="0">
                <a:spAutoFit/>
              </a:bodyPr>
              <a:lstStyle/>
              <a:p>
                <a:r>
                  <a:rPr lang="en-US" dirty="0" smtClean="0"/>
                  <a:t>B</a:t>
                </a:r>
                <a:endParaRPr lang="en-US" dirty="0"/>
              </a:p>
            </p:txBody>
          </p:sp>
          <p:sp>
            <p:nvSpPr>
              <p:cNvPr id="27" name="TextBox 26"/>
              <p:cNvSpPr txBox="1"/>
              <p:nvPr/>
            </p:nvSpPr>
            <p:spPr>
              <a:xfrm>
                <a:off x="6127530" y="3044427"/>
                <a:ext cx="308098" cy="369332"/>
              </a:xfrm>
              <a:prstGeom prst="rect">
                <a:avLst/>
              </a:prstGeom>
              <a:noFill/>
            </p:spPr>
            <p:txBody>
              <a:bodyPr wrap="none" rtlCol="0">
                <a:spAutoFit/>
              </a:bodyPr>
              <a:lstStyle/>
              <a:p>
                <a:r>
                  <a:rPr lang="en-US" dirty="0" smtClean="0"/>
                  <a:t>C</a:t>
                </a:r>
                <a:endParaRPr lang="en-US" dirty="0"/>
              </a:p>
            </p:txBody>
          </p:sp>
          <p:sp>
            <p:nvSpPr>
              <p:cNvPr id="28" name="Oval 27"/>
              <p:cNvSpPr/>
              <p:nvPr/>
            </p:nvSpPr>
            <p:spPr>
              <a:xfrm>
                <a:off x="5585910" y="3065928"/>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6243760" y="3059432"/>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4864978" y="3079160"/>
                <a:ext cx="75638"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pic>
        <p:nvPicPr>
          <p:cNvPr id="32" name="Picture 6" descr="http://images.clipart.com/thb/thb13/PO/050408_5303_80/26548330.thb.jpg?050408_5303_8043_j__p"/>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l="33982" t="40225" r="30397" b="21669"/>
          <a:stretch/>
        </p:blipFill>
        <p:spPr bwMode="auto">
          <a:xfrm flipV="1">
            <a:off x="6840663" y="4986169"/>
            <a:ext cx="462579" cy="494852"/>
          </a:xfrm>
          <a:prstGeom prst="rect">
            <a:avLst/>
          </a:prstGeom>
          <a:noFill/>
          <a:extLst>
            <a:ext uri="{909E8E84-426E-40DD-AFC4-6F175D3DCCD1}">
              <a14:hiddenFill xmlns:a14="http://schemas.microsoft.com/office/drawing/2010/main">
                <a:solidFill>
                  <a:srgbClr val="FFFFFF"/>
                </a:solidFill>
              </a14:hiddenFill>
            </a:ext>
          </a:extLst>
        </p:spPr>
      </p:pic>
      <p:grpSp>
        <p:nvGrpSpPr>
          <p:cNvPr id="36" name="Group 35"/>
          <p:cNvGrpSpPr/>
          <p:nvPr/>
        </p:nvGrpSpPr>
        <p:grpSpPr>
          <a:xfrm>
            <a:off x="4864038" y="1426301"/>
            <a:ext cx="813439" cy="530702"/>
            <a:chOff x="7546499" y="401630"/>
            <a:chExt cx="813439" cy="530702"/>
          </a:xfrm>
        </p:grpSpPr>
        <p:sp>
          <p:nvSpPr>
            <p:cNvPr id="34" name="TextBox 33"/>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35" name="TextBox 34"/>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37" name="Group 36"/>
          <p:cNvGrpSpPr/>
          <p:nvPr/>
        </p:nvGrpSpPr>
        <p:grpSpPr>
          <a:xfrm>
            <a:off x="4852034" y="1770540"/>
            <a:ext cx="813439" cy="530702"/>
            <a:chOff x="7546499" y="401630"/>
            <a:chExt cx="813439" cy="530702"/>
          </a:xfrm>
        </p:grpSpPr>
        <p:sp>
          <p:nvSpPr>
            <p:cNvPr id="38" name="TextBox 37"/>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39" name="TextBox 38"/>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0" name="Group 39"/>
          <p:cNvGrpSpPr/>
          <p:nvPr/>
        </p:nvGrpSpPr>
        <p:grpSpPr>
          <a:xfrm>
            <a:off x="6935863" y="2196593"/>
            <a:ext cx="813439" cy="530702"/>
            <a:chOff x="7546499" y="401630"/>
            <a:chExt cx="813439" cy="530702"/>
          </a:xfrm>
        </p:grpSpPr>
        <p:sp>
          <p:nvSpPr>
            <p:cNvPr id="41" name="TextBox 40"/>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2" name="TextBox 41"/>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3" name="Group 42"/>
          <p:cNvGrpSpPr/>
          <p:nvPr/>
        </p:nvGrpSpPr>
        <p:grpSpPr>
          <a:xfrm>
            <a:off x="6963747" y="2660734"/>
            <a:ext cx="813439" cy="530702"/>
            <a:chOff x="7546499" y="401630"/>
            <a:chExt cx="813439" cy="530702"/>
          </a:xfrm>
        </p:grpSpPr>
        <p:sp>
          <p:nvSpPr>
            <p:cNvPr id="44" name="TextBox 43"/>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5" name="TextBox 44"/>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6" name="Group 45"/>
          <p:cNvGrpSpPr/>
          <p:nvPr/>
        </p:nvGrpSpPr>
        <p:grpSpPr>
          <a:xfrm>
            <a:off x="7725492" y="3162530"/>
            <a:ext cx="813439" cy="530702"/>
            <a:chOff x="7546499" y="401630"/>
            <a:chExt cx="813439" cy="530702"/>
          </a:xfrm>
        </p:grpSpPr>
        <p:sp>
          <p:nvSpPr>
            <p:cNvPr id="47" name="TextBox 46"/>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48" name="TextBox 47"/>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49" name="Group 48"/>
          <p:cNvGrpSpPr/>
          <p:nvPr/>
        </p:nvGrpSpPr>
        <p:grpSpPr>
          <a:xfrm>
            <a:off x="4637015" y="3577740"/>
            <a:ext cx="813439" cy="530702"/>
            <a:chOff x="7546499" y="401630"/>
            <a:chExt cx="813439" cy="530702"/>
          </a:xfrm>
        </p:grpSpPr>
        <p:sp>
          <p:nvSpPr>
            <p:cNvPr id="50" name="TextBox 49"/>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1" name="TextBox 50"/>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2" name="Group 51"/>
          <p:cNvGrpSpPr/>
          <p:nvPr/>
        </p:nvGrpSpPr>
        <p:grpSpPr>
          <a:xfrm>
            <a:off x="4658262" y="4072547"/>
            <a:ext cx="813439" cy="530702"/>
            <a:chOff x="7546499" y="401630"/>
            <a:chExt cx="813439" cy="530702"/>
          </a:xfrm>
        </p:grpSpPr>
        <p:sp>
          <p:nvSpPr>
            <p:cNvPr id="53" name="TextBox 52"/>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4" name="TextBox 53"/>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5" name="Group 54"/>
          <p:cNvGrpSpPr/>
          <p:nvPr/>
        </p:nvGrpSpPr>
        <p:grpSpPr>
          <a:xfrm>
            <a:off x="6469493" y="4495127"/>
            <a:ext cx="813439" cy="530702"/>
            <a:chOff x="7546499" y="401630"/>
            <a:chExt cx="813439" cy="530702"/>
          </a:xfrm>
        </p:grpSpPr>
        <p:sp>
          <p:nvSpPr>
            <p:cNvPr id="56" name="TextBox 55"/>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57" name="TextBox 56"/>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grpSp>
        <p:nvGrpSpPr>
          <p:cNvPr id="58" name="Group 57"/>
          <p:cNvGrpSpPr/>
          <p:nvPr/>
        </p:nvGrpSpPr>
        <p:grpSpPr>
          <a:xfrm>
            <a:off x="7331258" y="4923957"/>
            <a:ext cx="813439" cy="530702"/>
            <a:chOff x="7546499" y="401630"/>
            <a:chExt cx="813439" cy="530702"/>
          </a:xfrm>
        </p:grpSpPr>
        <p:sp>
          <p:nvSpPr>
            <p:cNvPr id="59" name="TextBox 58"/>
            <p:cNvSpPr txBox="1"/>
            <p:nvPr/>
          </p:nvSpPr>
          <p:spPr>
            <a:xfrm>
              <a:off x="7546499" y="401630"/>
              <a:ext cx="359394" cy="523220"/>
            </a:xfrm>
            <a:prstGeom prst="rect">
              <a:avLst/>
            </a:prstGeom>
            <a:noFill/>
            <a:ln>
              <a:noFill/>
            </a:ln>
          </p:spPr>
          <p:txBody>
            <a:bodyPr wrap="none" rtlCol="0">
              <a:spAutoFit/>
            </a:bodyPr>
            <a:lstStyle/>
            <a:p>
              <a:r>
                <a:rPr lang="en-US" sz="2800" dirty="0" smtClean="0"/>
                <a:t>T</a:t>
              </a:r>
              <a:endParaRPr lang="en-US" sz="2800" dirty="0"/>
            </a:p>
          </p:txBody>
        </p:sp>
        <p:sp>
          <p:nvSpPr>
            <p:cNvPr id="60" name="TextBox 59"/>
            <p:cNvSpPr txBox="1"/>
            <p:nvPr/>
          </p:nvSpPr>
          <p:spPr>
            <a:xfrm>
              <a:off x="8010162" y="409112"/>
              <a:ext cx="349776" cy="523220"/>
            </a:xfrm>
            <a:prstGeom prst="rect">
              <a:avLst/>
            </a:prstGeom>
            <a:noFill/>
            <a:ln>
              <a:noFill/>
            </a:ln>
          </p:spPr>
          <p:txBody>
            <a:bodyPr wrap="none" rtlCol="0">
              <a:spAutoFit/>
            </a:bodyPr>
            <a:lstStyle/>
            <a:p>
              <a:r>
                <a:rPr lang="en-US" sz="2800" dirty="0" smtClean="0"/>
                <a:t>F</a:t>
              </a:r>
              <a:endParaRPr lang="en-US" sz="2800" dirty="0"/>
            </a:p>
          </p:txBody>
        </p:sp>
      </p:grpSp>
      <p:sp>
        <p:nvSpPr>
          <p:cNvPr id="3" name="Oval 2"/>
          <p:cNvSpPr/>
          <p:nvPr/>
        </p:nvSpPr>
        <p:spPr>
          <a:xfrm>
            <a:off x="4864038" y="1483857"/>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p:cNvSpPr/>
          <p:nvPr/>
        </p:nvSpPr>
        <p:spPr>
          <a:xfrm>
            <a:off x="4864038" y="1847642"/>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7385090" y="2291149"/>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p:cNvSpPr/>
          <p:nvPr/>
        </p:nvSpPr>
        <p:spPr>
          <a:xfrm>
            <a:off x="6482220" y="4561426"/>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p:cNvSpPr/>
          <p:nvPr/>
        </p:nvSpPr>
        <p:spPr>
          <a:xfrm>
            <a:off x="5129998" y="4145585"/>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5100303" y="3644039"/>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8177652" y="3214864"/>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p:nvPr/>
        </p:nvSpPr>
        <p:spPr>
          <a:xfrm>
            <a:off x="7433672" y="2719813"/>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p:cNvSpPr/>
          <p:nvPr/>
        </p:nvSpPr>
        <p:spPr>
          <a:xfrm>
            <a:off x="7768721" y="4990256"/>
            <a:ext cx="371398" cy="3906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749709" y="2238263"/>
            <a:ext cx="1107752" cy="461665"/>
          </a:xfrm>
          <a:prstGeom prst="rect">
            <a:avLst/>
          </a:prstGeom>
          <a:noFill/>
        </p:spPr>
        <p:txBody>
          <a:bodyPr wrap="square" rtlCol="0">
            <a:spAutoFit/>
          </a:bodyPr>
          <a:lstStyle/>
          <a:p>
            <a:r>
              <a:rPr lang="en-US" sz="1200" dirty="0" smtClean="0"/>
              <a:t>No. They are parallel.</a:t>
            </a:r>
            <a:endParaRPr lang="en-US" sz="1200" dirty="0"/>
          </a:p>
        </p:txBody>
      </p:sp>
      <p:sp>
        <p:nvSpPr>
          <p:cNvPr id="69" name="TextBox 68"/>
          <p:cNvSpPr txBox="1"/>
          <p:nvPr/>
        </p:nvSpPr>
        <p:spPr>
          <a:xfrm>
            <a:off x="7854991" y="2681712"/>
            <a:ext cx="1107752" cy="461665"/>
          </a:xfrm>
          <a:prstGeom prst="rect">
            <a:avLst/>
          </a:prstGeom>
          <a:noFill/>
        </p:spPr>
        <p:txBody>
          <a:bodyPr wrap="square" rtlCol="0">
            <a:spAutoFit/>
          </a:bodyPr>
          <a:lstStyle/>
          <a:p>
            <a:r>
              <a:rPr lang="en-US" sz="1200" dirty="0" smtClean="0"/>
              <a:t>No. They form 4 angles.</a:t>
            </a:r>
            <a:endParaRPr lang="en-US" sz="1200" dirty="0"/>
          </a:p>
        </p:txBody>
      </p:sp>
      <p:sp>
        <p:nvSpPr>
          <p:cNvPr id="70" name="TextBox 69"/>
          <p:cNvSpPr txBox="1"/>
          <p:nvPr/>
        </p:nvSpPr>
        <p:spPr>
          <a:xfrm>
            <a:off x="8588193" y="3282432"/>
            <a:ext cx="1017771" cy="276999"/>
          </a:xfrm>
          <a:prstGeom prst="rect">
            <a:avLst/>
          </a:prstGeom>
          <a:noFill/>
        </p:spPr>
        <p:txBody>
          <a:bodyPr wrap="square" rtlCol="0">
            <a:spAutoFit/>
          </a:bodyPr>
          <a:lstStyle/>
          <a:p>
            <a:r>
              <a:rPr lang="en-US" sz="1200" dirty="0" smtClean="0"/>
              <a:t>No. It is BC.</a:t>
            </a:r>
            <a:endParaRPr lang="en-US" sz="1200" dirty="0"/>
          </a:p>
        </p:txBody>
      </p:sp>
      <p:sp>
        <p:nvSpPr>
          <p:cNvPr id="71" name="TextBox 70"/>
          <p:cNvSpPr txBox="1"/>
          <p:nvPr/>
        </p:nvSpPr>
        <p:spPr>
          <a:xfrm>
            <a:off x="5501396" y="3725717"/>
            <a:ext cx="1768418" cy="276999"/>
          </a:xfrm>
          <a:prstGeom prst="rect">
            <a:avLst/>
          </a:prstGeom>
          <a:noFill/>
        </p:spPr>
        <p:txBody>
          <a:bodyPr wrap="square" rtlCol="0">
            <a:spAutoFit/>
          </a:bodyPr>
          <a:lstStyle/>
          <a:p>
            <a:r>
              <a:rPr lang="en-US" sz="1200" dirty="0" smtClean="0"/>
              <a:t>No. It comes from Greek.</a:t>
            </a:r>
            <a:endParaRPr lang="en-US" sz="1200" dirty="0"/>
          </a:p>
        </p:txBody>
      </p:sp>
      <p:sp>
        <p:nvSpPr>
          <p:cNvPr id="72" name="TextBox 71"/>
          <p:cNvSpPr txBox="1"/>
          <p:nvPr/>
        </p:nvSpPr>
        <p:spPr>
          <a:xfrm>
            <a:off x="5525276" y="4158531"/>
            <a:ext cx="2224025" cy="276999"/>
          </a:xfrm>
          <a:prstGeom prst="rect">
            <a:avLst/>
          </a:prstGeom>
          <a:noFill/>
        </p:spPr>
        <p:txBody>
          <a:bodyPr wrap="square" rtlCol="0">
            <a:spAutoFit/>
          </a:bodyPr>
          <a:lstStyle/>
          <a:p>
            <a:r>
              <a:rPr lang="en-US" sz="1200" dirty="0" smtClean="0"/>
              <a:t>No. It means measurement.</a:t>
            </a:r>
            <a:endParaRPr lang="en-US" sz="1200" dirty="0"/>
          </a:p>
        </p:txBody>
      </p:sp>
      <p:sp>
        <p:nvSpPr>
          <p:cNvPr id="73" name="TextBox 72"/>
          <p:cNvSpPr txBox="1"/>
          <p:nvPr/>
        </p:nvSpPr>
        <p:spPr>
          <a:xfrm>
            <a:off x="6612326" y="5510407"/>
            <a:ext cx="1107752" cy="461665"/>
          </a:xfrm>
          <a:prstGeom prst="rect">
            <a:avLst/>
          </a:prstGeom>
          <a:noFill/>
        </p:spPr>
        <p:txBody>
          <a:bodyPr wrap="square" rtlCol="0">
            <a:spAutoFit/>
          </a:bodyPr>
          <a:lstStyle/>
          <a:p>
            <a:r>
              <a:rPr lang="en-US" sz="1200" dirty="0" smtClean="0"/>
              <a:t>No. It forms two angles.</a:t>
            </a:r>
            <a:endParaRPr lang="en-US" sz="1200" dirty="0"/>
          </a:p>
        </p:txBody>
      </p:sp>
    </p:spTree>
    <p:extLst>
      <p:ext uri="{BB962C8B-B14F-4D97-AF65-F5344CB8AC3E}">
        <p14:creationId xmlns:p14="http://schemas.microsoft.com/office/powerpoint/2010/main" val="11817227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757120"/>
            <a:ext cx="8177529" cy="5091954"/>
          </a:xfrm>
        </p:spPr>
        <p:txBody>
          <a:bodyPr>
            <a:normAutofit/>
          </a:bodyPr>
          <a:lstStyle/>
          <a:p>
            <a:pPr marL="0" indent="0">
              <a:buNone/>
            </a:pPr>
            <a:r>
              <a:rPr lang="en-US" dirty="0" smtClean="0"/>
              <a:t>Now let’s talk more about angles. Go back to your flashcard definition of an angle</a:t>
            </a:r>
            <a:r>
              <a:rPr lang="en-US" i="1" dirty="0" smtClean="0"/>
              <a:t>: </a:t>
            </a:r>
            <a:r>
              <a:rPr lang="en-US" i="1" dirty="0" smtClean="0">
                <a:solidFill>
                  <a:srgbClr val="FFFF00"/>
                </a:solidFill>
              </a:rPr>
              <a:t>an </a:t>
            </a:r>
            <a:r>
              <a:rPr lang="en-US" i="1" dirty="0">
                <a:solidFill>
                  <a:srgbClr val="FFFF00"/>
                </a:solidFill>
              </a:rPr>
              <a:t>angle measures the space between two intersecting </a:t>
            </a:r>
            <a:r>
              <a:rPr lang="en-US" i="1" dirty="0" smtClean="0">
                <a:solidFill>
                  <a:srgbClr val="FFFF00"/>
                </a:solidFill>
              </a:rPr>
              <a:t>lines/rays at </a:t>
            </a:r>
            <a:r>
              <a:rPr lang="en-US" i="1" dirty="0">
                <a:solidFill>
                  <a:srgbClr val="FFFF00"/>
                </a:solidFill>
              </a:rPr>
              <a:t>or close to the point where they meet</a:t>
            </a:r>
            <a:r>
              <a:rPr lang="en-US" i="1" dirty="0" smtClean="0">
                <a:solidFill>
                  <a:srgbClr val="FFFF00"/>
                </a:solidFill>
              </a:rPr>
              <a:t>. Another way of saying is that </a:t>
            </a:r>
            <a:r>
              <a:rPr lang="en-US" dirty="0" smtClean="0">
                <a:solidFill>
                  <a:srgbClr val="FFC000"/>
                </a:solidFill>
              </a:rPr>
              <a:t>an </a:t>
            </a:r>
            <a:r>
              <a:rPr lang="en-US" dirty="0">
                <a:solidFill>
                  <a:srgbClr val="FFC000"/>
                </a:solidFill>
              </a:rPr>
              <a:t>angle is made up from two </a:t>
            </a:r>
            <a:r>
              <a:rPr lang="en-US" dirty="0" smtClean="0">
                <a:solidFill>
                  <a:srgbClr val="FFC000"/>
                </a:solidFill>
              </a:rPr>
              <a:t>intersecting rays </a:t>
            </a:r>
            <a:r>
              <a:rPr lang="en-US" dirty="0">
                <a:solidFill>
                  <a:srgbClr val="FFC000"/>
                </a:solidFill>
              </a:rPr>
              <a:t>that have the same </a:t>
            </a:r>
            <a:r>
              <a:rPr lang="en-US" dirty="0" smtClean="0">
                <a:solidFill>
                  <a:srgbClr val="FFC000"/>
                </a:solidFill>
              </a:rPr>
              <a:t>end point</a:t>
            </a:r>
            <a:r>
              <a:rPr lang="en-US" dirty="0">
                <a:solidFill>
                  <a:srgbClr val="FFC000"/>
                </a:solidFill>
              </a:rPr>
              <a:t>.</a:t>
            </a:r>
            <a:endParaRPr lang="en-US" i="1" dirty="0" smtClean="0">
              <a:solidFill>
                <a:srgbClr val="FFC000"/>
              </a:solidFill>
            </a:endParaRP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r>
              <a:rPr lang="en-US" dirty="0" smtClean="0"/>
              <a:t/>
            </a:r>
            <a:br>
              <a:rPr lang="en-US" dirty="0" smtClean="0"/>
            </a:br>
            <a:r>
              <a:rPr lang="en-US" dirty="0" smtClean="0"/>
              <a:t>To represent an angle between two intersecting lines or rays, draw a curve that meets the two intersecting lines. Usually, that circle is small and close to the intersecting point.</a:t>
            </a:r>
            <a:endParaRPr lang="en-US" dirty="0"/>
          </a:p>
          <a:p>
            <a:pPr marL="0" indent="0">
              <a:buNone/>
            </a:pPr>
            <a:endParaRPr lang="en-US" dirty="0"/>
          </a:p>
        </p:txBody>
      </p:sp>
      <p:grpSp>
        <p:nvGrpSpPr>
          <p:cNvPr id="7" name="Group 6"/>
          <p:cNvGrpSpPr/>
          <p:nvPr/>
        </p:nvGrpSpPr>
        <p:grpSpPr>
          <a:xfrm>
            <a:off x="3064787" y="2577612"/>
            <a:ext cx="4149341" cy="1303543"/>
            <a:chOff x="3850095" y="2226832"/>
            <a:chExt cx="4149341" cy="1303543"/>
          </a:xfrm>
        </p:grpSpPr>
        <p:cxnSp>
          <p:nvCxnSpPr>
            <p:cNvPr id="4" name="Straight Arrow Connector 3"/>
            <p:cNvCxnSpPr/>
            <p:nvPr/>
          </p:nvCxnSpPr>
          <p:spPr>
            <a:xfrm flipV="1">
              <a:off x="3850095" y="2226832"/>
              <a:ext cx="1210257" cy="129442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3850095" y="3521259"/>
              <a:ext cx="2756697" cy="911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9" name="Freeform 28"/>
            <p:cNvSpPr/>
            <p:nvPr/>
          </p:nvSpPr>
          <p:spPr>
            <a:xfrm>
              <a:off x="4022989" y="3348061"/>
              <a:ext cx="116928" cy="182314"/>
            </a:xfrm>
            <a:custGeom>
              <a:avLst/>
              <a:gdLst>
                <a:gd name="connsiteX0" fmla="*/ 0 w 130957"/>
                <a:gd name="connsiteY0" fmla="*/ 0 h 215153"/>
                <a:gd name="connsiteX1" fmla="*/ 129092 w 130957"/>
                <a:gd name="connsiteY1" fmla="*/ 86061 h 215153"/>
                <a:gd name="connsiteX2" fmla="*/ 64546 w 130957"/>
                <a:gd name="connsiteY2" fmla="*/ 215153 h 215153"/>
              </a:gdLst>
              <a:ahLst/>
              <a:cxnLst>
                <a:cxn ang="0">
                  <a:pos x="connsiteX0" y="connsiteY0"/>
                </a:cxn>
                <a:cxn ang="0">
                  <a:pos x="connsiteX1" y="connsiteY1"/>
                </a:cxn>
                <a:cxn ang="0">
                  <a:pos x="connsiteX2" y="connsiteY2"/>
                </a:cxn>
              </a:cxnLst>
              <a:rect l="l" t="t" r="r" b="b"/>
              <a:pathLst>
                <a:path w="130957" h="215153">
                  <a:moveTo>
                    <a:pt x="0" y="0"/>
                  </a:moveTo>
                  <a:cubicBezTo>
                    <a:pt x="59167" y="25101"/>
                    <a:pt x="118334" y="50202"/>
                    <a:pt x="129092" y="86061"/>
                  </a:cubicBezTo>
                  <a:cubicBezTo>
                    <a:pt x="139850" y="121920"/>
                    <a:pt x="102198" y="168536"/>
                    <a:pt x="64546" y="215153"/>
                  </a:cubicBezTo>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Arrow Connector 30"/>
            <p:cNvCxnSpPr/>
            <p:nvPr/>
          </p:nvCxnSpPr>
          <p:spPr>
            <a:xfrm flipH="1">
              <a:off x="4230225" y="3229384"/>
              <a:ext cx="226555" cy="1139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391012" y="2933765"/>
              <a:ext cx="3608424" cy="369332"/>
            </a:xfrm>
            <a:prstGeom prst="rect">
              <a:avLst/>
            </a:prstGeom>
            <a:noFill/>
          </p:spPr>
          <p:txBody>
            <a:bodyPr wrap="none" rtlCol="0">
              <a:spAutoFit/>
            </a:bodyPr>
            <a:lstStyle/>
            <a:p>
              <a:r>
                <a:rPr lang="en-US" dirty="0" smtClean="0"/>
                <a:t>This curved line represents an angle.</a:t>
              </a:r>
              <a:endParaRPr lang="en-US" dirty="0"/>
            </a:p>
          </p:txBody>
        </p:sp>
      </p:grpSp>
      <p:cxnSp>
        <p:nvCxnSpPr>
          <p:cNvPr id="9" name="Straight Connector 8"/>
          <p:cNvCxnSpPr/>
          <p:nvPr/>
        </p:nvCxnSpPr>
        <p:spPr>
          <a:xfrm flipH="1">
            <a:off x="2523870" y="3872039"/>
            <a:ext cx="540917" cy="587494"/>
          </a:xfrm>
          <a:prstGeom prst="line">
            <a:avLst/>
          </a:prstGeom>
          <a:ln>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2360141" y="3872039"/>
            <a:ext cx="877540" cy="9116"/>
          </a:xfrm>
          <a:prstGeom prst="line">
            <a:avLst/>
          </a:prstGeom>
          <a:ln>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3031212" y="3820137"/>
            <a:ext cx="103804" cy="103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07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0210" y="918126"/>
            <a:ext cx="8501738" cy="2185370"/>
          </a:xfrm>
        </p:spPr>
        <p:txBody>
          <a:bodyPr/>
          <a:lstStyle/>
          <a:p>
            <a:pPr marL="0" indent="0">
              <a:buNone/>
            </a:pPr>
            <a:r>
              <a:rPr lang="en-US" dirty="0" smtClean="0"/>
              <a:t>How many angles are formed in this image? Work with a friend and compare your answers.</a:t>
            </a:r>
            <a:endParaRPr lang="en-US" dirty="0"/>
          </a:p>
        </p:txBody>
      </p:sp>
      <p:pic>
        <p:nvPicPr>
          <p:cNvPr id="2052" name="Picture 4" descr="http://images.clipart.com/thm/thm11/PO/5344_2005020023/010604_0786_01/26375896.thm.jpg?010604_0786_0199_l__p"/>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0000" l="0" r="89844"/>
                    </a14:imgEffect>
                  </a14:imgLayer>
                </a14:imgProps>
              </a:ext>
              <a:ext uri="{28A0092B-C50C-407E-A947-70E740481C1C}">
                <a14:useLocalDpi xmlns:a14="http://schemas.microsoft.com/office/drawing/2010/main" val="0"/>
              </a:ext>
            </a:extLst>
          </a:blip>
          <a:srcRect/>
          <a:stretch>
            <a:fillRect/>
          </a:stretch>
        </p:blipFill>
        <p:spPr bwMode="auto">
          <a:xfrm>
            <a:off x="2780441" y="2625818"/>
            <a:ext cx="12192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images.clipart.com/thb/thb11/PO/5344_2005020023/010604_0786_01/22576371.thb.jpg?010604_0786_0199_l__p"/>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8784" l="0" r="100000"/>
                    </a14:imgEffect>
                  </a14:imgLayer>
                </a14:imgProps>
              </a:ext>
              <a:ext uri="{28A0092B-C50C-407E-A947-70E740481C1C}">
                <a14:useLocalDpi xmlns:a14="http://schemas.microsoft.com/office/drawing/2010/main" val="0"/>
              </a:ext>
            </a:extLst>
          </a:blip>
          <a:srcRect/>
          <a:stretch>
            <a:fillRect/>
          </a:stretch>
        </p:blipFill>
        <p:spPr bwMode="auto">
          <a:xfrm rot="21415297">
            <a:off x="3204202" y="2201956"/>
            <a:ext cx="3333750" cy="313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2131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1878" y="1447324"/>
            <a:ext cx="8807425" cy="3656755"/>
          </a:xfrm>
        </p:spPr>
        <p:txBody>
          <a:bodyPr/>
          <a:lstStyle/>
          <a:p>
            <a:pPr marL="0" indent="0">
              <a:buNone/>
            </a:pPr>
            <a:r>
              <a:rPr lang="en-US" dirty="0" smtClean="0"/>
              <a:t>Angles are represented by curved lines that join the space between the two intersecting lines.</a:t>
            </a:r>
          </a:p>
          <a:p>
            <a:pPr marL="0" indent="0">
              <a:buNone/>
            </a:pPr>
            <a:r>
              <a:rPr lang="en-US" dirty="0" smtClean="0"/>
              <a:t>Copy the following angles and draw curved lines to represent the space of the angles. </a:t>
            </a:r>
            <a:endParaRPr lang="en-US" dirty="0"/>
          </a:p>
        </p:txBody>
      </p:sp>
      <p:grpSp>
        <p:nvGrpSpPr>
          <p:cNvPr id="32" name="Group 31"/>
          <p:cNvGrpSpPr/>
          <p:nvPr/>
        </p:nvGrpSpPr>
        <p:grpSpPr>
          <a:xfrm>
            <a:off x="474310" y="3020208"/>
            <a:ext cx="8565377" cy="930535"/>
            <a:chOff x="411878" y="2678654"/>
            <a:chExt cx="8565377" cy="930535"/>
          </a:xfrm>
        </p:grpSpPr>
        <p:grpSp>
          <p:nvGrpSpPr>
            <p:cNvPr id="24" name="Group 23"/>
            <p:cNvGrpSpPr/>
            <p:nvPr/>
          </p:nvGrpSpPr>
          <p:grpSpPr>
            <a:xfrm>
              <a:off x="2547318" y="3098202"/>
              <a:ext cx="1473797" cy="430306"/>
              <a:chOff x="1258645" y="2678654"/>
              <a:chExt cx="1473797" cy="430306"/>
            </a:xfrm>
          </p:grpSpPr>
          <p:cxnSp>
            <p:nvCxnSpPr>
              <p:cNvPr id="5" name="Straight Arrow Connector 4"/>
              <p:cNvCxnSpPr/>
              <p:nvPr/>
            </p:nvCxnSpPr>
            <p:spPr>
              <a:xfrm>
                <a:off x="1258645" y="3098202"/>
                <a:ext cx="1473797" cy="10758"/>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1258645" y="2678654"/>
                <a:ext cx="1473797" cy="419548"/>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4634578" y="2942215"/>
              <a:ext cx="860612" cy="666974"/>
              <a:chOff x="3775934" y="2431228"/>
              <a:chExt cx="860612" cy="666974"/>
            </a:xfrm>
          </p:grpSpPr>
          <p:cxnSp>
            <p:nvCxnSpPr>
              <p:cNvPr id="9" name="Straight Arrow Connector 8"/>
              <p:cNvCxnSpPr/>
              <p:nvPr/>
            </p:nvCxnSpPr>
            <p:spPr>
              <a:xfrm flipH="1" flipV="1">
                <a:off x="3775934" y="2431228"/>
                <a:ext cx="32273" cy="666974"/>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808207" y="3098202"/>
                <a:ext cx="828339"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61790" y="2678654"/>
              <a:ext cx="957430" cy="839096"/>
              <a:chOff x="5529431" y="2259106"/>
              <a:chExt cx="957430" cy="839096"/>
            </a:xfrm>
          </p:grpSpPr>
          <p:cxnSp>
            <p:nvCxnSpPr>
              <p:cNvPr id="13" name="Straight Arrow Connector 12"/>
              <p:cNvCxnSpPr/>
              <p:nvPr/>
            </p:nvCxnSpPr>
            <p:spPr>
              <a:xfrm flipH="1" flipV="1">
                <a:off x="5841402" y="2259106"/>
                <a:ext cx="645459" cy="839096"/>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5529431" y="3098202"/>
                <a:ext cx="957430"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7718610" y="3275702"/>
              <a:ext cx="1258645" cy="220532"/>
              <a:chOff x="6852621" y="2888428"/>
              <a:chExt cx="1258645" cy="220532"/>
            </a:xfrm>
          </p:grpSpPr>
          <p:cxnSp>
            <p:nvCxnSpPr>
              <p:cNvPr id="17" name="Straight Arrow Connector 16"/>
              <p:cNvCxnSpPr/>
              <p:nvPr/>
            </p:nvCxnSpPr>
            <p:spPr>
              <a:xfrm flipH="1" flipV="1">
                <a:off x="6852621" y="2888428"/>
                <a:ext cx="1258645" cy="220532"/>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6852621" y="3098202"/>
                <a:ext cx="1258645"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411878" y="2764715"/>
              <a:ext cx="1622114" cy="742277"/>
              <a:chOff x="279699" y="2345167"/>
              <a:chExt cx="1622114" cy="742277"/>
            </a:xfrm>
          </p:grpSpPr>
          <p:cxnSp>
            <p:nvCxnSpPr>
              <p:cNvPr id="26" name="Straight Arrow Connector 25"/>
              <p:cNvCxnSpPr/>
              <p:nvPr/>
            </p:nvCxnSpPr>
            <p:spPr>
              <a:xfrm>
                <a:off x="839097" y="3087444"/>
                <a:ext cx="1062716"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flipV="1">
                <a:off x="279699" y="2345167"/>
                <a:ext cx="559398" cy="742277"/>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4615752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13598" y="1039934"/>
            <a:ext cx="8501738" cy="4273193"/>
          </a:xfrm>
        </p:spPr>
        <p:txBody>
          <a:bodyPr/>
          <a:lstStyle/>
          <a:p>
            <a:pPr marL="0" indent="0">
              <a:buNone/>
            </a:pPr>
            <a:r>
              <a:rPr lang="en-US" dirty="0" smtClean="0"/>
              <a:t>You know how to measure lengths and distances in the United States with units like inches, feet, yards, and miles. Most other countries measure distances in units like meters and kilometers.</a:t>
            </a:r>
          </a:p>
          <a:p>
            <a:pPr marL="0" indent="0">
              <a:buNone/>
            </a:pPr>
            <a:r>
              <a:rPr lang="en-US" dirty="0" smtClean="0"/>
              <a:t>You know how to measure weights </a:t>
            </a:r>
            <a:r>
              <a:rPr lang="en-US" dirty="0"/>
              <a:t>in the United States</a:t>
            </a:r>
            <a:r>
              <a:rPr lang="en-US" dirty="0" smtClean="0"/>
              <a:t> in units like pounds and tons. Most other countries measure weights in kilograms. </a:t>
            </a:r>
          </a:p>
          <a:p>
            <a:pPr marL="0" indent="0">
              <a:buNone/>
            </a:pPr>
            <a:r>
              <a:rPr lang="en-US" dirty="0" smtClean="0"/>
              <a:t>Truckers everywhere must also know how to measure angles very well. Angles are measured in the same way all over the world.</a:t>
            </a:r>
          </a:p>
          <a:p>
            <a:pPr marL="0" indent="0">
              <a:buNone/>
            </a:pPr>
            <a:r>
              <a:rPr lang="en-US" dirty="0" smtClean="0"/>
              <a:t>We measure angles using degrees in the same way that we use degrees to measure temperatures, but they mean different things.</a:t>
            </a:r>
            <a:endParaRPr lang="en-US" dirty="0"/>
          </a:p>
        </p:txBody>
      </p:sp>
      <p:pic>
        <p:nvPicPr>
          <p:cNvPr id="10242" name="Picture 2" descr="http://images.clipart.com/thb/thb8/CL/pub5396_070330/37189007.thb.jpg?10016211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39068">
            <a:off x="8035080" y="602981"/>
            <a:ext cx="1398050" cy="595170"/>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3474263" y="4778721"/>
            <a:ext cx="3765634" cy="1570617"/>
            <a:chOff x="3474263" y="4927002"/>
            <a:chExt cx="3765634" cy="1570617"/>
          </a:xfrm>
        </p:grpSpPr>
        <p:grpSp>
          <p:nvGrpSpPr>
            <p:cNvPr id="13" name="Group 12"/>
            <p:cNvGrpSpPr/>
            <p:nvPr/>
          </p:nvGrpSpPr>
          <p:grpSpPr>
            <a:xfrm>
              <a:off x="4754880" y="5755342"/>
              <a:ext cx="2485017" cy="731521"/>
              <a:chOff x="6443830" y="5220098"/>
              <a:chExt cx="2485017" cy="731521"/>
            </a:xfrm>
          </p:grpSpPr>
          <p:sp>
            <p:nvSpPr>
              <p:cNvPr id="9" name="Isosceles Triangle 8"/>
              <p:cNvSpPr/>
              <p:nvPr/>
            </p:nvSpPr>
            <p:spPr>
              <a:xfrm>
                <a:off x="6443830" y="5220098"/>
                <a:ext cx="2485017" cy="731521"/>
              </a:xfrm>
              <a:custGeom>
                <a:avLst/>
                <a:gdLst>
                  <a:gd name="connsiteX0" fmla="*/ 0 w 1398494"/>
                  <a:gd name="connsiteY0" fmla="*/ 892885 h 892885"/>
                  <a:gd name="connsiteX1" fmla="*/ 699247 w 1398494"/>
                  <a:gd name="connsiteY1" fmla="*/ 0 h 892885"/>
                  <a:gd name="connsiteX2" fmla="*/ 1398494 w 1398494"/>
                  <a:gd name="connsiteY2" fmla="*/ 892885 h 892885"/>
                  <a:gd name="connsiteX3" fmla="*/ 0 w 1398494"/>
                  <a:gd name="connsiteY3" fmla="*/ 892885 h 892885"/>
                  <a:gd name="connsiteX0" fmla="*/ 0 w 2463501"/>
                  <a:gd name="connsiteY0" fmla="*/ 892885 h 892885"/>
                  <a:gd name="connsiteX1" fmla="*/ 699247 w 2463501"/>
                  <a:gd name="connsiteY1" fmla="*/ 0 h 892885"/>
                  <a:gd name="connsiteX2" fmla="*/ 2463501 w 2463501"/>
                  <a:gd name="connsiteY2" fmla="*/ 860612 h 892885"/>
                  <a:gd name="connsiteX3" fmla="*/ 0 w 2463501"/>
                  <a:gd name="connsiteY3" fmla="*/ 892885 h 892885"/>
                  <a:gd name="connsiteX0" fmla="*/ 21516 w 2485017"/>
                  <a:gd name="connsiteY0" fmla="*/ 731521 h 731521"/>
                  <a:gd name="connsiteX1" fmla="*/ 0 w 2485017"/>
                  <a:gd name="connsiteY1" fmla="*/ 0 h 731521"/>
                  <a:gd name="connsiteX2" fmla="*/ 2485017 w 2485017"/>
                  <a:gd name="connsiteY2" fmla="*/ 699248 h 731521"/>
                  <a:gd name="connsiteX3" fmla="*/ 21516 w 2485017"/>
                  <a:gd name="connsiteY3" fmla="*/ 731521 h 731521"/>
                </a:gdLst>
                <a:ahLst/>
                <a:cxnLst>
                  <a:cxn ang="0">
                    <a:pos x="connsiteX0" y="connsiteY0"/>
                  </a:cxn>
                  <a:cxn ang="0">
                    <a:pos x="connsiteX1" y="connsiteY1"/>
                  </a:cxn>
                  <a:cxn ang="0">
                    <a:pos x="connsiteX2" y="connsiteY2"/>
                  </a:cxn>
                  <a:cxn ang="0">
                    <a:pos x="connsiteX3" y="connsiteY3"/>
                  </a:cxn>
                </a:cxnLst>
                <a:rect l="l" t="t" r="r" b="b"/>
                <a:pathLst>
                  <a:path w="2485017" h="731521">
                    <a:moveTo>
                      <a:pt x="21516" y="731521"/>
                    </a:moveTo>
                    <a:lnTo>
                      <a:pt x="0" y="0"/>
                    </a:lnTo>
                    <a:lnTo>
                      <a:pt x="2485017" y="699248"/>
                    </a:lnTo>
                    <a:lnTo>
                      <a:pt x="21516" y="73152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a:endCxn id="9" idx="2"/>
              </p:cNvCxnSpPr>
              <p:nvPr/>
            </p:nvCxnSpPr>
            <p:spPr>
              <a:xfrm>
                <a:off x="6476100" y="5220098"/>
                <a:ext cx="2452747" cy="699248"/>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pic>
          <p:nvPicPr>
            <p:cNvPr id="10244" name="Picture 4" descr="http://images.clipart.com/thb/thb14/PH/Corel.4341/34892867.thb.jpg?000802_c363_0001_clhs"/>
            <p:cNvPicPr>
              <a:picLocks noChangeAspect="1" noChangeArrowheads="1"/>
            </p:cNvPicPr>
            <p:nvPr/>
          </p:nvPicPr>
          <p:blipFill rotWithShape="1">
            <a:blip r:embed="rId3">
              <a:extLst>
                <a:ext uri="{28A0092B-C50C-407E-A947-70E740481C1C}">
                  <a14:useLocalDpi xmlns:a14="http://schemas.microsoft.com/office/drawing/2010/main" val="0"/>
                </a:ext>
              </a:extLst>
            </a:blip>
            <a:srcRect b="27178"/>
            <a:stretch/>
          </p:blipFill>
          <p:spPr bwMode="auto">
            <a:xfrm>
              <a:off x="3474263" y="4927002"/>
              <a:ext cx="1441982" cy="1570617"/>
            </a:xfrm>
            <a:prstGeom prst="rect">
              <a:avLst/>
            </a:prstGeom>
            <a:noFill/>
            <a:extLst>
              <a:ext uri="{909E8E84-426E-40DD-AFC4-6F175D3DCCD1}">
                <a14:hiddenFill xmlns:a14="http://schemas.microsoft.com/office/drawing/2010/main">
                  <a:solidFill>
                    <a:srgbClr val="FFFFFF"/>
                  </a:solidFill>
                </a14:hiddenFill>
              </a:ext>
            </a:extLst>
          </p:spPr>
        </p:pic>
      </p:grpSp>
      <p:pic>
        <p:nvPicPr>
          <p:cNvPr id="10246" name="Picture 6" descr="http://images.clipart.com/thb/thb14/PH/Corel.4341/34890711.thb.jpg?000802_c363_0033_clh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6356" y="2159642"/>
            <a:ext cx="747585" cy="1118182"/>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p:cNvSpPr txBox="1">
            <a:spLocks/>
          </p:cNvSpPr>
          <p:nvPr/>
        </p:nvSpPr>
        <p:spPr>
          <a:xfrm>
            <a:off x="318498" y="273945"/>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4. MEASURING ANGLES</a:t>
            </a:r>
            <a:endParaRPr lang="en-US" dirty="0">
              <a:solidFill>
                <a:srgbClr val="FFC000"/>
              </a:solidFill>
            </a:endParaRPr>
          </a:p>
        </p:txBody>
      </p:sp>
    </p:spTree>
    <p:extLst>
      <p:ext uri="{BB962C8B-B14F-4D97-AF65-F5344CB8AC3E}">
        <p14:creationId xmlns:p14="http://schemas.microsoft.com/office/powerpoint/2010/main" val="20076540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77208" y="372932"/>
            <a:ext cx="8428692" cy="5524500"/>
          </a:xfrm>
        </p:spPr>
        <p:txBody>
          <a:bodyPr/>
          <a:lstStyle/>
          <a:p>
            <a:pPr marL="0" indent="0">
              <a:buNone/>
            </a:pPr>
            <a:r>
              <a:rPr lang="en-US" dirty="0" smtClean="0"/>
              <a:t>Before you measure the </a:t>
            </a:r>
            <a:r>
              <a:rPr lang="en-US" dirty="0" smtClean="0">
                <a:solidFill>
                  <a:srgbClr val="FFFF00"/>
                </a:solidFill>
              </a:rPr>
              <a:t>gradient </a:t>
            </a:r>
            <a:r>
              <a:rPr lang="en-US" dirty="0" smtClean="0"/>
              <a:t>(the rise of fall) on earth’s surfaces, you must practice measuring angles using degrees. </a:t>
            </a:r>
          </a:p>
          <a:p>
            <a:pPr marL="0" indent="0">
              <a:buNone/>
            </a:pPr>
            <a:r>
              <a:rPr lang="en-US" dirty="0" smtClean="0"/>
              <a:t>Truckers and heavy equipment operators must know how to work with angles to measure gradients. </a:t>
            </a:r>
            <a:r>
              <a:rPr lang="en-US" dirty="0" smtClean="0">
                <a:solidFill>
                  <a:srgbClr val="FFFF00"/>
                </a:solidFill>
              </a:rPr>
              <a:t>Those are the up and down parts of roads or the lift on equipment</a:t>
            </a:r>
            <a:r>
              <a:rPr lang="en-US" dirty="0" smtClean="0"/>
              <a:t>.</a:t>
            </a:r>
          </a:p>
          <a:p>
            <a:pPr marL="0" indent="0">
              <a:buNone/>
            </a:pPr>
            <a:r>
              <a:rPr lang="en-US" dirty="0" smtClean="0"/>
              <a:t>Earlier you used curves to represent angles. That is because you were only showing a part of a whole circle. A curve is part of a circle.</a:t>
            </a:r>
          </a:p>
          <a:p>
            <a:pPr marL="0" indent="0">
              <a:buNone/>
            </a:pPr>
            <a:endParaRPr lang="en-US" dirty="0"/>
          </a:p>
        </p:txBody>
      </p:sp>
      <p:grpSp>
        <p:nvGrpSpPr>
          <p:cNvPr id="4" name="Group 3"/>
          <p:cNvGrpSpPr/>
          <p:nvPr/>
        </p:nvGrpSpPr>
        <p:grpSpPr>
          <a:xfrm>
            <a:off x="3026591" y="3238152"/>
            <a:ext cx="2880025" cy="2495874"/>
            <a:chOff x="3026591" y="3238152"/>
            <a:chExt cx="2880025" cy="2495874"/>
          </a:xfrm>
        </p:grpSpPr>
        <p:grpSp>
          <p:nvGrpSpPr>
            <p:cNvPr id="12" name="Group 11"/>
            <p:cNvGrpSpPr/>
            <p:nvPr/>
          </p:nvGrpSpPr>
          <p:grpSpPr>
            <a:xfrm>
              <a:off x="3026591" y="3238152"/>
              <a:ext cx="2880025" cy="2495874"/>
              <a:chOff x="4542751" y="2441986"/>
              <a:chExt cx="2880025" cy="2495874"/>
            </a:xfrm>
          </p:grpSpPr>
          <p:sp>
            <p:nvSpPr>
              <p:cNvPr id="7" name="Oval 6"/>
              <p:cNvSpPr/>
              <p:nvPr/>
            </p:nvSpPr>
            <p:spPr>
              <a:xfrm>
                <a:off x="4542751" y="4491419"/>
                <a:ext cx="446441" cy="446441"/>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p:nvPr/>
            </p:nvCxnSpPr>
            <p:spPr>
              <a:xfrm flipV="1">
                <a:off x="5002306" y="2441986"/>
                <a:ext cx="763793" cy="2011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5002306" y="4163209"/>
                <a:ext cx="2420470" cy="2582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16" name="Right Arrow 15"/>
            <p:cNvSpPr/>
            <p:nvPr/>
          </p:nvSpPr>
          <p:spPr>
            <a:xfrm rot="19261129" flipV="1">
              <a:off x="3393654" y="5132771"/>
              <a:ext cx="353051" cy="1075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c 2"/>
            <p:cNvSpPr/>
            <p:nvPr/>
          </p:nvSpPr>
          <p:spPr>
            <a:xfrm rot="2675417">
              <a:off x="3417778" y="4815453"/>
              <a:ext cx="469900" cy="671191"/>
            </a:xfrm>
            <a:prstGeom prst="arc">
              <a:avLst>
                <a:gd name="adj1" fmla="val 13350280"/>
                <a:gd name="adj2" fmla="val 19163933"/>
              </a:avLst>
            </a:prstGeom>
            <a:ln w="38100">
              <a:solidFill>
                <a:srgbClr val="FFC0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556136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437478"/>
            <a:ext cx="8177529" cy="5524500"/>
          </a:xfrm>
        </p:spPr>
        <p:txBody>
          <a:bodyPr/>
          <a:lstStyle/>
          <a:p>
            <a:pPr marL="0" indent="0" algn="ctr">
              <a:buNone/>
            </a:pPr>
            <a:r>
              <a:rPr lang="en-US" dirty="0" smtClean="0"/>
              <a:t>Here’s the secret.      Click to find out!</a:t>
            </a:r>
            <a:endParaRPr lang="en-US" dirty="0"/>
          </a:p>
        </p:txBody>
      </p:sp>
      <p:pic>
        <p:nvPicPr>
          <p:cNvPr id="12290" name="Picture 2" descr="http://images.clipart.com/thb/thb12/PO/050727_5367_00/31215966.thb.jpg?050727_5367_0035_a__p"/>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9429" l="0" r="100000"/>
                    </a14:imgEffect>
                  </a14:imgLayer>
                </a14:imgProps>
              </a:ext>
              <a:ext uri="{28A0092B-C50C-407E-A947-70E740481C1C}">
                <a14:useLocalDpi xmlns:a14="http://schemas.microsoft.com/office/drawing/2010/main" val="0"/>
              </a:ext>
            </a:extLst>
          </a:blip>
          <a:srcRect/>
          <a:stretch>
            <a:fillRect/>
          </a:stretch>
        </p:blipFill>
        <p:spPr bwMode="auto">
          <a:xfrm>
            <a:off x="4787824" y="437478"/>
            <a:ext cx="292847" cy="447583"/>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1097279" y="1957892"/>
            <a:ext cx="7189789" cy="3496235"/>
            <a:chOff x="1097279" y="1957892"/>
            <a:chExt cx="7189789" cy="3496235"/>
          </a:xfrm>
        </p:grpSpPr>
        <p:sp>
          <p:nvSpPr>
            <p:cNvPr id="3" name="TextBox 2"/>
            <p:cNvSpPr txBox="1"/>
            <p:nvPr/>
          </p:nvSpPr>
          <p:spPr>
            <a:xfrm>
              <a:off x="1097279" y="1957892"/>
              <a:ext cx="7189789" cy="646331"/>
            </a:xfrm>
            <a:prstGeom prst="rect">
              <a:avLst/>
            </a:prstGeom>
            <a:noFill/>
          </p:spPr>
          <p:txBody>
            <a:bodyPr wrap="none" rtlCol="0">
              <a:spAutoFit/>
            </a:bodyPr>
            <a:lstStyle/>
            <a:p>
              <a:r>
                <a:rPr lang="en-US" sz="3600" dirty="0" smtClean="0"/>
                <a:t>A full circle has 360 degrees, or 360</a:t>
              </a:r>
              <a:r>
                <a:rPr lang="en-US" sz="3600" baseline="30000" dirty="0" smtClean="0"/>
                <a:t>0</a:t>
              </a:r>
              <a:r>
                <a:rPr lang="en-US" sz="3600" dirty="0" smtClean="0"/>
                <a:t>.</a:t>
              </a:r>
              <a:endParaRPr lang="en-US" sz="3600" baseline="30000" dirty="0"/>
            </a:p>
          </p:txBody>
        </p:sp>
        <p:sp>
          <p:nvSpPr>
            <p:cNvPr id="4" name="Oval 3"/>
            <p:cNvSpPr/>
            <p:nvPr/>
          </p:nvSpPr>
          <p:spPr>
            <a:xfrm>
              <a:off x="3743661" y="2958353"/>
              <a:ext cx="2495774" cy="2495774"/>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444639" y="3852297"/>
              <a:ext cx="1136850" cy="707886"/>
            </a:xfrm>
            <a:prstGeom prst="rect">
              <a:avLst/>
            </a:prstGeom>
            <a:noFill/>
          </p:spPr>
          <p:txBody>
            <a:bodyPr wrap="none" rtlCol="0">
              <a:spAutoFit/>
            </a:bodyPr>
            <a:lstStyle/>
            <a:p>
              <a:r>
                <a:rPr lang="en-US" sz="4000" dirty="0" smtClean="0">
                  <a:solidFill>
                    <a:srgbClr val="FF0000"/>
                  </a:solidFill>
                </a:rPr>
                <a:t>360</a:t>
              </a:r>
              <a:r>
                <a:rPr lang="en-US" sz="4000" baseline="30000" dirty="0" smtClean="0">
                  <a:solidFill>
                    <a:srgbClr val="FF0000"/>
                  </a:solidFill>
                </a:rPr>
                <a:t>0</a:t>
              </a:r>
              <a:endParaRPr lang="en-US" sz="4000" baseline="30000" dirty="0">
                <a:solidFill>
                  <a:srgbClr val="FF0000"/>
                </a:solidFill>
              </a:endParaRPr>
            </a:p>
          </p:txBody>
        </p:sp>
      </p:grpSp>
    </p:spTree>
    <p:extLst>
      <p:ext uri="{BB962C8B-B14F-4D97-AF65-F5344CB8AC3E}">
        <p14:creationId xmlns:p14="http://schemas.microsoft.com/office/powerpoint/2010/main" val="378124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4464" y="415963"/>
            <a:ext cx="8177529" cy="5524500"/>
          </a:xfrm>
        </p:spPr>
        <p:txBody>
          <a:bodyPr/>
          <a:lstStyle/>
          <a:p>
            <a:pPr marL="0" indent="0">
              <a:buNone/>
            </a:pPr>
            <a:r>
              <a:rPr lang="en-US" dirty="0" smtClean="0"/>
              <a:t>Now that you know that a full circle has 360</a:t>
            </a:r>
            <a:r>
              <a:rPr lang="en-US" baseline="30000" dirty="0" smtClean="0"/>
              <a:t>0</a:t>
            </a:r>
            <a:r>
              <a:rPr lang="en-US" dirty="0" smtClean="0"/>
              <a:t>, you can figure out how many degrees are in parts of circles!</a:t>
            </a:r>
            <a:endParaRPr lang="en-US" baseline="30000" dirty="0" smtClean="0"/>
          </a:p>
          <a:p>
            <a:pPr marL="0" indent="0">
              <a:buNone/>
            </a:pPr>
            <a:r>
              <a:rPr lang="en-US" dirty="0" smtClean="0"/>
              <a:t>How many degrees are in half (1/2) a circle? Half of 360, of course, or 180</a:t>
            </a:r>
            <a:r>
              <a:rPr lang="en-US" baseline="30000" dirty="0"/>
              <a:t>0</a:t>
            </a:r>
            <a:r>
              <a:rPr lang="en-US" dirty="0" smtClean="0"/>
              <a:t>. </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r>
              <a:rPr lang="en-US" dirty="0" smtClean="0"/>
              <a:t>How many degrees are in a quarter of one-fourth (1/4) of a circle? One fourth of 360! 360 ÷ 4 = 90, or 90</a:t>
            </a:r>
            <a:r>
              <a:rPr lang="en-US" baseline="30000" dirty="0"/>
              <a:t>0</a:t>
            </a:r>
            <a:r>
              <a:rPr lang="en-US" dirty="0" smtClean="0"/>
              <a:t> . And one sixth (1/6) would be half of that, or 45</a:t>
            </a:r>
            <a:r>
              <a:rPr lang="en-US" baseline="30000" dirty="0"/>
              <a:t>0</a:t>
            </a:r>
            <a:r>
              <a:rPr lang="en-US" dirty="0" smtClean="0"/>
              <a:t> . </a:t>
            </a:r>
            <a:endParaRPr lang="en-US" dirty="0"/>
          </a:p>
          <a:p>
            <a:pPr marL="0" indent="0">
              <a:buNone/>
            </a:pPr>
            <a:endParaRPr lang="en-US" baseline="30000" dirty="0" smtClean="0"/>
          </a:p>
          <a:p>
            <a:pPr marL="0" indent="0">
              <a:buNone/>
            </a:pPr>
            <a:endParaRPr lang="en-US" dirty="0" smtClean="0"/>
          </a:p>
        </p:txBody>
      </p:sp>
      <p:sp>
        <p:nvSpPr>
          <p:cNvPr id="11" name="Oval 10"/>
          <p:cNvSpPr/>
          <p:nvPr/>
        </p:nvSpPr>
        <p:spPr>
          <a:xfrm>
            <a:off x="3582297" y="1775011"/>
            <a:ext cx="1936376" cy="1840617"/>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200814" y="1992262"/>
            <a:ext cx="774551" cy="461665"/>
          </a:xfrm>
          <a:prstGeom prst="rect">
            <a:avLst/>
          </a:prstGeom>
          <a:noFill/>
        </p:spPr>
        <p:txBody>
          <a:bodyPr wrap="square" rtlCol="0">
            <a:spAutoFit/>
          </a:bodyPr>
          <a:lstStyle/>
          <a:p>
            <a:r>
              <a:rPr lang="en-US" sz="2400" dirty="0" smtClean="0">
                <a:solidFill>
                  <a:srgbClr val="FF0000"/>
                </a:solidFill>
              </a:rPr>
              <a:t>180</a:t>
            </a:r>
            <a:r>
              <a:rPr lang="en-US" sz="2400" baseline="30000" dirty="0" smtClean="0">
                <a:solidFill>
                  <a:srgbClr val="FF0000"/>
                </a:solidFill>
              </a:rPr>
              <a:t>0</a:t>
            </a:r>
            <a:endParaRPr lang="en-US" sz="2400" baseline="30000" dirty="0">
              <a:solidFill>
                <a:srgbClr val="FF0000"/>
              </a:solidFill>
            </a:endParaRPr>
          </a:p>
        </p:txBody>
      </p:sp>
      <p:cxnSp>
        <p:nvCxnSpPr>
          <p:cNvPr id="5" name="Straight Connector 4"/>
          <p:cNvCxnSpPr>
            <a:stCxn id="11" idx="2"/>
            <a:endCxn id="11" idx="6"/>
          </p:cNvCxnSpPr>
          <p:nvPr/>
        </p:nvCxnSpPr>
        <p:spPr>
          <a:xfrm>
            <a:off x="3582297" y="2695320"/>
            <a:ext cx="1936376" cy="0"/>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257968" y="2947380"/>
            <a:ext cx="774551" cy="461665"/>
          </a:xfrm>
          <a:prstGeom prst="rect">
            <a:avLst/>
          </a:prstGeom>
          <a:noFill/>
        </p:spPr>
        <p:txBody>
          <a:bodyPr wrap="square" rtlCol="0">
            <a:spAutoFit/>
          </a:bodyPr>
          <a:lstStyle/>
          <a:p>
            <a:r>
              <a:rPr lang="en-US" sz="2400" dirty="0" smtClean="0">
                <a:solidFill>
                  <a:srgbClr val="FF0000"/>
                </a:solidFill>
              </a:rPr>
              <a:t>180</a:t>
            </a:r>
            <a:r>
              <a:rPr lang="en-US" sz="2400" baseline="30000" dirty="0" smtClean="0">
                <a:solidFill>
                  <a:srgbClr val="FF0000"/>
                </a:solidFill>
              </a:rPr>
              <a:t>0</a:t>
            </a:r>
            <a:endParaRPr lang="en-US" sz="2400" baseline="30000" dirty="0">
              <a:solidFill>
                <a:srgbClr val="FF0000"/>
              </a:solidFill>
            </a:endParaRPr>
          </a:p>
        </p:txBody>
      </p:sp>
      <p:grpSp>
        <p:nvGrpSpPr>
          <p:cNvPr id="8" name="Group 7"/>
          <p:cNvGrpSpPr/>
          <p:nvPr/>
        </p:nvGrpSpPr>
        <p:grpSpPr>
          <a:xfrm>
            <a:off x="3582297" y="4694534"/>
            <a:ext cx="2076133" cy="1999165"/>
            <a:chOff x="3582297" y="4694534"/>
            <a:chExt cx="2076133" cy="1999165"/>
          </a:xfrm>
        </p:grpSpPr>
        <p:grpSp>
          <p:nvGrpSpPr>
            <p:cNvPr id="17" name="Group 16"/>
            <p:cNvGrpSpPr/>
            <p:nvPr/>
          </p:nvGrpSpPr>
          <p:grpSpPr>
            <a:xfrm>
              <a:off x="3582297" y="4716434"/>
              <a:ext cx="2076133" cy="1935020"/>
              <a:chOff x="3711481" y="4694918"/>
              <a:chExt cx="1893247" cy="1840526"/>
            </a:xfrm>
          </p:grpSpPr>
          <p:sp>
            <p:nvSpPr>
              <p:cNvPr id="19" name="Oval 18"/>
              <p:cNvSpPr/>
              <p:nvPr/>
            </p:nvSpPr>
            <p:spPr>
              <a:xfrm>
                <a:off x="3711481" y="4694918"/>
                <a:ext cx="1893247" cy="184052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6" name="Picture 4" descr="http://downloads.clipart.com/25634428.png?t=1389282905&amp;h=fc9e18779bd432c7303a047c34d70e4c&amp;u=leecy"/>
              <p:cNvPicPr>
                <a:picLocks noChangeAspect="1" noChangeArrowheads="1"/>
              </p:cNvPicPr>
              <p:nvPr/>
            </p:nvPicPr>
            <p:blipFill rotWithShape="1">
              <a:blip r:embed="rId2">
                <a:extLst>
                  <a:ext uri="{28A0092B-C50C-407E-A947-70E740481C1C}">
                    <a14:useLocalDpi xmlns:a14="http://schemas.microsoft.com/office/drawing/2010/main" val="0"/>
                  </a:ext>
                </a:extLst>
              </a:blip>
              <a:srcRect r="-1645" b="15256"/>
              <a:stretch/>
            </p:blipFill>
            <p:spPr bwMode="auto">
              <a:xfrm>
                <a:off x="3756859" y="4694918"/>
                <a:ext cx="1847869" cy="1840526"/>
              </a:xfrm>
              <a:prstGeom prst="ellipse">
                <a:avLst/>
              </a:prstGeom>
              <a:noFill/>
              <a:extLst>
                <a:ext uri="{909E8E84-426E-40DD-AFC4-6F175D3DCCD1}">
                  <a14:hiddenFill xmlns:a14="http://schemas.microsoft.com/office/drawing/2010/main">
                    <a:solidFill>
                      <a:srgbClr val="FFFFFF"/>
                    </a:solidFill>
                  </a14:hiddenFill>
                </a:ext>
              </a:extLst>
            </p:spPr>
          </p:pic>
        </p:grpSp>
        <p:sp>
          <p:nvSpPr>
            <p:cNvPr id="7" name="Oval 6"/>
            <p:cNvSpPr/>
            <p:nvPr/>
          </p:nvSpPr>
          <p:spPr>
            <a:xfrm>
              <a:off x="3647690" y="4694534"/>
              <a:ext cx="1999165" cy="1999165"/>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912431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7819" y="426720"/>
            <a:ext cx="9047018" cy="5524500"/>
          </a:xfrm>
        </p:spPr>
        <p:txBody>
          <a:bodyPr/>
          <a:lstStyle/>
          <a:p>
            <a:pPr marL="0" indent="0">
              <a:buNone/>
            </a:pPr>
            <a:r>
              <a:rPr lang="en-US" dirty="0" smtClean="0"/>
              <a:t>You can now see how to measure angles since all angles are different degrees represented from a circle. The top and the bottom of a circle is the same. The bottom is simply a reflection of the top!</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smtClean="0"/>
          </a:p>
          <a:p>
            <a:pPr marL="0" indent="0">
              <a:buNone/>
            </a:pPr>
            <a:r>
              <a:rPr lang="en-US" dirty="0" smtClean="0"/>
              <a:t>We will measure angles here using only half a circle! Half a circle is 180</a:t>
            </a:r>
            <a:r>
              <a:rPr lang="en-US" baseline="30000" dirty="0" smtClean="0"/>
              <a:t>0</a:t>
            </a:r>
            <a:r>
              <a:rPr lang="en-US" dirty="0" smtClean="0"/>
              <a:t>. </a:t>
            </a:r>
          </a:p>
          <a:p>
            <a:pPr marL="0" indent="0">
              <a:buNone/>
            </a:pPr>
            <a:endParaRPr lang="en-US" dirty="0"/>
          </a:p>
        </p:txBody>
      </p:sp>
      <p:grpSp>
        <p:nvGrpSpPr>
          <p:cNvPr id="14" name="Group 13"/>
          <p:cNvGrpSpPr/>
          <p:nvPr/>
        </p:nvGrpSpPr>
        <p:grpSpPr>
          <a:xfrm>
            <a:off x="3587153" y="1784877"/>
            <a:ext cx="2071369" cy="2071369"/>
            <a:chOff x="4356847" y="2177010"/>
            <a:chExt cx="1215614" cy="1215614"/>
          </a:xfrm>
        </p:grpSpPr>
        <p:sp>
          <p:nvSpPr>
            <p:cNvPr id="3" name="Oval 2"/>
            <p:cNvSpPr/>
            <p:nvPr/>
          </p:nvSpPr>
          <p:spPr>
            <a:xfrm>
              <a:off x="4356847" y="2177010"/>
              <a:ext cx="1215614" cy="12156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Connector 4"/>
            <p:cNvCxnSpPr>
              <a:stCxn id="3" idx="2"/>
              <a:endCxn id="3" idx="6"/>
            </p:cNvCxnSpPr>
            <p:nvPr/>
          </p:nvCxnSpPr>
          <p:spPr>
            <a:xfrm>
              <a:off x="4356847" y="2784817"/>
              <a:ext cx="1215614" cy="0"/>
            </a:xfrm>
            <a:prstGeom prst="line">
              <a:avLst/>
            </a:prstGeom>
            <a:ln w="28575">
              <a:solidFill>
                <a:srgbClr val="C00000">
                  <a:alpha val="60000"/>
                </a:srgb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3" idx="0"/>
              <a:endCxn id="3" idx="4"/>
            </p:cNvCxnSpPr>
            <p:nvPr/>
          </p:nvCxnSpPr>
          <p:spPr>
            <a:xfrm>
              <a:off x="4964654" y="2177010"/>
              <a:ext cx="0" cy="1215614"/>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3" idx="7"/>
              <a:endCxn id="3" idx="3"/>
            </p:cNvCxnSpPr>
            <p:nvPr/>
          </p:nvCxnSpPr>
          <p:spPr>
            <a:xfrm flipH="1">
              <a:off x="4534870" y="2355033"/>
              <a:ext cx="859568" cy="859568"/>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3" idx="1"/>
              <a:endCxn id="3" idx="5"/>
            </p:cNvCxnSpPr>
            <p:nvPr/>
          </p:nvCxnSpPr>
          <p:spPr>
            <a:xfrm>
              <a:off x="4534870" y="2355033"/>
              <a:ext cx="859568" cy="859568"/>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pic>
        <p:nvPicPr>
          <p:cNvPr id="19" name="Picture 18"/>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b="47408"/>
          <a:stretch/>
        </p:blipFill>
        <p:spPr>
          <a:xfrm>
            <a:off x="3641129" y="4886104"/>
            <a:ext cx="2017393" cy="1055305"/>
          </a:xfrm>
          <a:prstGeom prst="rect">
            <a:avLst/>
          </a:prstGeom>
        </p:spPr>
      </p:pic>
    </p:spTree>
    <p:extLst>
      <p:ext uri="{BB962C8B-B14F-4D97-AF65-F5344CB8AC3E}">
        <p14:creationId xmlns:p14="http://schemas.microsoft.com/office/powerpoint/2010/main" val="9553813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4094" y="390624"/>
            <a:ext cx="8918090" cy="6214568"/>
          </a:xfrm>
        </p:spPr>
        <p:txBody>
          <a:bodyPr>
            <a:normAutofit/>
          </a:bodyPr>
          <a:lstStyle/>
          <a:p>
            <a:pPr marL="0" indent="0">
              <a:buNone/>
            </a:pPr>
            <a:r>
              <a:rPr lang="en-US" dirty="0" smtClean="0"/>
              <a:t>We know that if we draw and angle that represents ¼ of a circle, it will measure 90</a:t>
            </a:r>
            <a:r>
              <a:rPr lang="en-US" baseline="30000" dirty="0" smtClean="0"/>
              <a:t>0</a:t>
            </a:r>
            <a:r>
              <a:rPr lang="en-US" dirty="0" smtClean="0"/>
              <a:t>.</a:t>
            </a:r>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Add 45</a:t>
            </a:r>
            <a:r>
              <a:rPr lang="en-US" baseline="30000" dirty="0" smtClean="0"/>
              <a:t>0</a:t>
            </a:r>
            <a:r>
              <a:rPr lang="en-US" dirty="0" smtClean="0"/>
              <a:t> to that, and you will have 90 + 45 = 135</a:t>
            </a:r>
            <a:r>
              <a:rPr lang="en-US" baseline="30000" dirty="0" smtClean="0"/>
              <a:t>0</a:t>
            </a:r>
            <a:r>
              <a:rPr lang="en-US" dirty="0" smtClean="0"/>
              <a:t>.</a:t>
            </a:r>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Draw an angle at half of 90</a:t>
            </a:r>
            <a:r>
              <a:rPr lang="en-US" baseline="30000" dirty="0" smtClean="0"/>
              <a:t>0</a:t>
            </a:r>
            <a:r>
              <a:rPr lang="en-US" dirty="0" smtClean="0"/>
              <a:t>, and you’ll have a 45</a:t>
            </a:r>
            <a:r>
              <a:rPr lang="en-US" baseline="30000" dirty="0"/>
              <a:t>0</a:t>
            </a:r>
            <a:r>
              <a:rPr lang="en-US" dirty="0" smtClean="0"/>
              <a:t> angle.</a:t>
            </a:r>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Notice the different amounts of inclination that you see in each image.</a:t>
            </a:r>
          </a:p>
          <a:p>
            <a:pPr marL="0" indent="0">
              <a:buNone/>
            </a:pPr>
            <a:endParaRPr lang="en-US" dirty="0"/>
          </a:p>
        </p:txBody>
      </p:sp>
      <p:grpSp>
        <p:nvGrpSpPr>
          <p:cNvPr id="26" name="Group 25"/>
          <p:cNvGrpSpPr/>
          <p:nvPr/>
        </p:nvGrpSpPr>
        <p:grpSpPr>
          <a:xfrm>
            <a:off x="3121543" y="878495"/>
            <a:ext cx="2501086" cy="1382610"/>
            <a:chOff x="2896750" y="2064327"/>
            <a:chExt cx="3240814" cy="1791535"/>
          </a:xfrm>
        </p:grpSpPr>
        <p:pic>
          <p:nvPicPr>
            <p:cNvPr id="14" name="Picture 13"/>
            <p:cNvPicPr>
              <a:picLocks noChangeAspect="1"/>
            </p:cNvPicPr>
            <p:nvPr/>
          </p:nvPicPr>
          <p:blipFill rotWithShape="1">
            <a:blip r:embed="rId2"/>
            <a:srcRect b="52749"/>
            <a:stretch/>
          </p:blipFill>
          <p:spPr>
            <a:xfrm>
              <a:off x="2896750" y="2427050"/>
              <a:ext cx="3023878" cy="1428812"/>
            </a:xfrm>
            <a:prstGeom prst="rect">
              <a:avLst/>
            </a:prstGeom>
          </p:spPr>
        </p:pic>
        <p:cxnSp>
          <p:nvCxnSpPr>
            <p:cNvPr id="16" name="Straight Arrow Connector 15"/>
            <p:cNvCxnSpPr>
              <a:stCxn id="14" idx="2"/>
            </p:cNvCxnSpPr>
            <p:nvPr/>
          </p:nvCxnSpPr>
          <p:spPr>
            <a:xfrm flipV="1">
              <a:off x="4408689" y="2064327"/>
              <a:ext cx="0" cy="1791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4" idx="2"/>
            </p:cNvCxnSpPr>
            <p:nvPr/>
          </p:nvCxnSpPr>
          <p:spPr>
            <a:xfrm>
              <a:off x="4408689" y="3855862"/>
              <a:ext cx="1728875"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Freeform 22"/>
            <p:cNvSpPr/>
            <p:nvPr/>
          </p:nvSpPr>
          <p:spPr>
            <a:xfrm>
              <a:off x="4408688" y="3453659"/>
              <a:ext cx="304800" cy="402203"/>
            </a:xfrm>
            <a:custGeom>
              <a:avLst/>
              <a:gdLst>
                <a:gd name="connsiteX0" fmla="*/ 0 w 304800"/>
                <a:gd name="connsiteY0" fmla="*/ 1192 h 402974"/>
                <a:gd name="connsiteX1" fmla="*/ 152400 w 304800"/>
                <a:gd name="connsiteY1" fmla="*/ 28901 h 402974"/>
                <a:gd name="connsiteX2" fmla="*/ 277090 w 304800"/>
                <a:gd name="connsiteY2" fmla="*/ 195156 h 402974"/>
                <a:gd name="connsiteX3" fmla="*/ 304800 w 304800"/>
                <a:gd name="connsiteY3" fmla="*/ 278283 h 402974"/>
                <a:gd name="connsiteX4" fmla="*/ 277090 w 304800"/>
                <a:gd name="connsiteY4" fmla="*/ 402974 h 402974"/>
                <a:gd name="connsiteX0" fmla="*/ 0 w 328241"/>
                <a:gd name="connsiteY0" fmla="*/ 293 h 402075"/>
                <a:gd name="connsiteX1" fmla="*/ 152400 w 328241"/>
                <a:gd name="connsiteY1" fmla="*/ 28002 h 402075"/>
                <a:gd name="connsiteX2" fmla="*/ 318654 w 328241"/>
                <a:gd name="connsiteY2" fmla="*/ 111130 h 402075"/>
                <a:gd name="connsiteX3" fmla="*/ 304800 w 328241"/>
                <a:gd name="connsiteY3" fmla="*/ 277384 h 402075"/>
                <a:gd name="connsiteX4" fmla="*/ 277090 w 328241"/>
                <a:gd name="connsiteY4" fmla="*/ 402075 h 402075"/>
                <a:gd name="connsiteX0" fmla="*/ 0 w 304800"/>
                <a:gd name="connsiteY0" fmla="*/ 222 h 402004"/>
                <a:gd name="connsiteX1" fmla="*/ 152400 w 304800"/>
                <a:gd name="connsiteY1" fmla="*/ 27931 h 402004"/>
                <a:gd name="connsiteX2" fmla="*/ 277090 w 304800"/>
                <a:gd name="connsiteY2" fmla="*/ 83350 h 402004"/>
                <a:gd name="connsiteX3" fmla="*/ 304800 w 304800"/>
                <a:gd name="connsiteY3" fmla="*/ 277313 h 402004"/>
                <a:gd name="connsiteX4" fmla="*/ 277090 w 304800"/>
                <a:gd name="connsiteY4" fmla="*/ 402004 h 402004"/>
                <a:gd name="connsiteX0" fmla="*/ 0 w 514901"/>
                <a:gd name="connsiteY0" fmla="*/ 77596 h 479378"/>
                <a:gd name="connsiteX1" fmla="*/ 152400 w 514901"/>
                <a:gd name="connsiteY1" fmla="*/ 105305 h 479378"/>
                <a:gd name="connsiteX2" fmla="*/ 512617 w 514901"/>
                <a:gd name="connsiteY2" fmla="*/ 8324 h 479378"/>
                <a:gd name="connsiteX3" fmla="*/ 304800 w 514901"/>
                <a:gd name="connsiteY3" fmla="*/ 354687 h 479378"/>
                <a:gd name="connsiteX4" fmla="*/ 277090 w 514901"/>
                <a:gd name="connsiteY4" fmla="*/ 479378 h 479378"/>
                <a:gd name="connsiteX0" fmla="*/ 0 w 304800"/>
                <a:gd name="connsiteY0" fmla="*/ 421 h 402203"/>
                <a:gd name="connsiteX1" fmla="*/ 152400 w 304800"/>
                <a:gd name="connsiteY1" fmla="*/ 28130 h 402203"/>
                <a:gd name="connsiteX2" fmla="*/ 277090 w 304800"/>
                <a:gd name="connsiteY2" fmla="*/ 138967 h 402203"/>
                <a:gd name="connsiteX3" fmla="*/ 304800 w 304800"/>
                <a:gd name="connsiteY3" fmla="*/ 277512 h 402203"/>
                <a:gd name="connsiteX4" fmla="*/ 277090 w 304800"/>
                <a:gd name="connsiteY4" fmla="*/ 402203 h 402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402203">
                  <a:moveTo>
                    <a:pt x="0" y="421"/>
                  </a:moveTo>
                  <a:cubicBezTo>
                    <a:pt x="53109" y="-1888"/>
                    <a:pt x="106218" y="5039"/>
                    <a:pt x="152400" y="28130"/>
                  </a:cubicBezTo>
                  <a:cubicBezTo>
                    <a:pt x="198582" y="51221"/>
                    <a:pt x="251690" y="97403"/>
                    <a:pt x="277090" y="138967"/>
                  </a:cubicBezTo>
                  <a:cubicBezTo>
                    <a:pt x="302490" y="180531"/>
                    <a:pt x="304800" y="233639"/>
                    <a:pt x="304800" y="277512"/>
                  </a:cubicBezTo>
                  <a:cubicBezTo>
                    <a:pt x="304800" y="321385"/>
                    <a:pt x="290945" y="357175"/>
                    <a:pt x="277090" y="402203"/>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590812" y="3371850"/>
              <a:ext cx="550151" cy="369332"/>
            </a:xfrm>
            <a:prstGeom prst="rect">
              <a:avLst/>
            </a:prstGeom>
            <a:noFill/>
          </p:spPr>
          <p:txBody>
            <a:bodyPr wrap="none" rtlCol="0">
              <a:spAutoFit/>
            </a:bodyPr>
            <a:lstStyle/>
            <a:p>
              <a:r>
                <a:rPr lang="en-US" dirty="0">
                  <a:solidFill>
                    <a:srgbClr val="FF0000"/>
                  </a:solidFill>
                </a:rPr>
                <a:t> 90</a:t>
              </a:r>
              <a:r>
                <a:rPr lang="en-US" baseline="30000" dirty="0">
                  <a:solidFill>
                    <a:srgbClr val="FF0000"/>
                  </a:solidFill>
                </a:rPr>
                <a:t>0</a:t>
              </a:r>
              <a:endParaRPr lang="en-US" dirty="0">
                <a:solidFill>
                  <a:srgbClr val="FF0000"/>
                </a:solidFill>
              </a:endParaRPr>
            </a:p>
          </p:txBody>
        </p:sp>
      </p:grpSp>
      <p:grpSp>
        <p:nvGrpSpPr>
          <p:cNvPr id="52" name="Group 51"/>
          <p:cNvGrpSpPr/>
          <p:nvPr/>
        </p:nvGrpSpPr>
        <p:grpSpPr>
          <a:xfrm>
            <a:off x="3160544" y="2940458"/>
            <a:ext cx="2536770" cy="1118414"/>
            <a:chOff x="3306768" y="3147339"/>
            <a:chExt cx="2536770" cy="1118414"/>
          </a:xfrm>
        </p:grpSpPr>
        <p:pic>
          <p:nvPicPr>
            <p:cNvPr id="28" name="Picture 27"/>
            <p:cNvPicPr>
              <a:picLocks noChangeAspect="1"/>
            </p:cNvPicPr>
            <p:nvPr/>
          </p:nvPicPr>
          <p:blipFill rotWithShape="1">
            <a:blip r:embed="rId2"/>
            <a:srcRect b="52749"/>
            <a:stretch/>
          </p:blipFill>
          <p:spPr>
            <a:xfrm>
              <a:off x="3306768" y="3147339"/>
              <a:ext cx="2366963" cy="1118413"/>
            </a:xfrm>
            <a:prstGeom prst="rect">
              <a:avLst/>
            </a:prstGeom>
          </p:spPr>
        </p:pic>
        <p:cxnSp>
          <p:nvCxnSpPr>
            <p:cNvPr id="29" name="Straight Arrow Connector 28"/>
            <p:cNvCxnSpPr/>
            <p:nvPr/>
          </p:nvCxnSpPr>
          <p:spPr>
            <a:xfrm flipH="1" flipV="1">
              <a:off x="3472487" y="3238938"/>
              <a:ext cx="1017762" cy="102681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8" idx="2"/>
            </p:cNvCxnSpPr>
            <p:nvPr/>
          </p:nvCxnSpPr>
          <p:spPr>
            <a:xfrm>
              <a:off x="4490248" y="4265752"/>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632807" y="3886888"/>
              <a:ext cx="522232" cy="289097"/>
            </a:xfrm>
            <a:prstGeom prst="rect">
              <a:avLst/>
            </a:prstGeom>
            <a:noFill/>
          </p:spPr>
          <p:txBody>
            <a:bodyPr wrap="none" rtlCol="0">
              <a:spAutoFit/>
            </a:bodyPr>
            <a:lstStyle/>
            <a:p>
              <a:r>
                <a:rPr lang="en-US" dirty="0" smtClean="0">
                  <a:solidFill>
                    <a:srgbClr val="FF0000"/>
                  </a:solidFill>
                </a:rPr>
                <a:t> 135</a:t>
              </a:r>
              <a:r>
                <a:rPr lang="en-US" baseline="30000" dirty="0" smtClean="0">
                  <a:solidFill>
                    <a:srgbClr val="FF0000"/>
                  </a:solidFill>
                </a:rPr>
                <a:t>0</a:t>
              </a:r>
              <a:endParaRPr lang="en-US" dirty="0">
                <a:solidFill>
                  <a:srgbClr val="FF0000"/>
                </a:solidFill>
              </a:endParaRPr>
            </a:p>
          </p:txBody>
        </p:sp>
        <p:sp>
          <p:nvSpPr>
            <p:cNvPr id="42" name="Freeform 41"/>
            <p:cNvSpPr/>
            <p:nvPr/>
          </p:nvSpPr>
          <p:spPr>
            <a:xfrm>
              <a:off x="4372086" y="4030420"/>
              <a:ext cx="311423" cy="218992"/>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97854"/>
                <a:gd name="connsiteY0" fmla="*/ 110633 h 279771"/>
                <a:gd name="connsiteX1" fmla="*/ 234868 w 397854"/>
                <a:gd name="connsiteY1" fmla="*/ 72 h 279771"/>
                <a:gd name="connsiteX2" fmla="*/ 374717 w 397854"/>
                <a:gd name="connsiteY2" fmla="*/ 96891 h 279771"/>
                <a:gd name="connsiteX3" fmla="*/ 396233 w 397854"/>
                <a:gd name="connsiteY3" fmla="*/ 279771 h 279771"/>
              </a:gdLst>
              <a:ahLst/>
              <a:cxnLst>
                <a:cxn ang="0">
                  <a:pos x="connsiteX0" y="connsiteY0"/>
                </a:cxn>
                <a:cxn ang="0">
                  <a:pos x="connsiteX1" y="connsiteY1"/>
                </a:cxn>
                <a:cxn ang="0">
                  <a:pos x="connsiteX2" y="connsiteY2"/>
                </a:cxn>
                <a:cxn ang="0">
                  <a:pos x="connsiteX3" y="connsiteY3"/>
                </a:cxn>
              </a:cxnLst>
              <a:rect l="l" t="t" r="r" b="b"/>
              <a:pathLst>
                <a:path w="397854" h="279771">
                  <a:moveTo>
                    <a:pt x="0" y="110633"/>
                  </a:moveTo>
                  <a:cubicBezTo>
                    <a:pt x="69925" y="39812"/>
                    <a:pt x="172415" y="2362"/>
                    <a:pt x="234868" y="72"/>
                  </a:cubicBezTo>
                  <a:cubicBezTo>
                    <a:pt x="297321" y="-2218"/>
                    <a:pt x="347823" y="50275"/>
                    <a:pt x="374717" y="96891"/>
                  </a:cubicBezTo>
                  <a:cubicBezTo>
                    <a:pt x="401611" y="143507"/>
                    <a:pt x="398922" y="211639"/>
                    <a:pt x="396233" y="279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p:cNvGrpSpPr/>
          <p:nvPr/>
        </p:nvGrpSpPr>
        <p:grpSpPr>
          <a:xfrm>
            <a:off x="3218198" y="4760419"/>
            <a:ext cx="2536770" cy="1136969"/>
            <a:chOff x="3277797" y="5005301"/>
            <a:chExt cx="2536770" cy="1136969"/>
          </a:xfrm>
        </p:grpSpPr>
        <p:pic>
          <p:nvPicPr>
            <p:cNvPr id="45" name="Picture 44"/>
            <p:cNvPicPr>
              <a:picLocks noChangeAspect="1"/>
            </p:cNvPicPr>
            <p:nvPr/>
          </p:nvPicPr>
          <p:blipFill rotWithShape="1">
            <a:blip r:embed="rId2"/>
            <a:srcRect b="52749"/>
            <a:stretch/>
          </p:blipFill>
          <p:spPr>
            <a:xfrm>
              <a:off x="3277797" y="5005301"/>
              <a:ext cx="2366963" cy="1118413"/>
            </a:xfrm>
            <a:prstGeom prst="rect">
              <a:avLst/>
            </a:prstGeom>
          </p:spPr>
        </p:pic>
        <p:cxnSp>
          <p:nvCxnSpPr>
            <p:cNvPr id="46" name="Straight Arrow Connector 45"/>
            <p:cNvCxnSpPr/>
            <p:nvPr/>
          </p:nvCxnSpPr>
          <p:spPr>
            <a:xfrm flipV="1">
              <a:off x="4475713" y="5148889"/>
              <a:ext cx="723554" cy="97482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45" idx="2"/>
            </p:cNvCxnSpPr>
            <p:nvPr/>
          </p:nvCxnSpPr>
          <p:spPr>
            <a:xfrm>
              <a:off x="4461277" y="6123714"/>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980324" y="5682588"/>
              <a:ext cx="550151" cy="369332"/>
            </a:xfrm>
            <a:prstGeom prst="rect">
              <a:avLst/>
            </a:prstGeom>
            <a:noFill/>
          </p:spPr>
          <p:txBody>
            <a:bodyPr wrap="none" rtlCol="0">
              <a:spAutoFit/>
            </a:bodyPr>
            <a:lstStyle/>
            <a:p>
              <a:r>
                <a:rPr lang="en-US" dirty="0" smtClean="0">
                  <a:solidFill>
                    <a:srgbClr val="FF0000"/>
                  </a:solidFill>
                </a:rPr>
                <a:t> 45</a:t>
              </a:r>
              <a:r>
                <a:rPr lang="en-US" baseline="30000" dirty="0" smtClean="0">
                  <a:solidFill>
                    <a:srgbClr val="FF0000"/>
                  </a:solidFill>
                </a:rPr>
                <a:t>0</a:t>
              </a:r>
              <a:endParaRPr lang="en-US" dirty="0">
                <a:solidFill>
                  <a:srgbClr val="FF0000"/>
                </a:solidFill>
              </a:endParaRPr>
            </a:p>
          </p:txBody>
        </p:sp>
        <p:sp>
          <p:nvSpPr>
            <p:cNvPr id="49" name="Freeform 48"/>
            <p:cNvSpPr/>
            <p:nvPr/>
          </p:nvSpPr>
          <p:spPr>
            <a:xfrm>
              <a:off x="4554381" y="5923334"/>
              <a:ext cx="279150" cy="218936"/>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Lst>
              <a:ahLst/>
              <a:cxnLst>
                <a:cxn ang="0">
                  <a:pos x="connsiteX0" y="connsiteY0"/>
                </a:cxn>
                <a:cxn ang="0">
                  <a:pos x="connsiteX1" y="connsiteY1"/>
                </a:cxn>
                <a:cxn ang="0">
                  <a:pos x="connsiteX2" y="connsiteY2"/>
                </a:cxn>
                <a:cxn ang="0">
                  <a:pos x="connsiteX3" y="connsiteY3"/>
                </a:cxn>
              </a:cxnLst>
              <a:rect l="l" t="t" r="r" b="b"/>
              <a:pathLst>
                <a:path w="356624" h="279699">
                  <a:moveTo>
                    <a:pt x="0" y="96818"/>
                  </a:moveTo>
                  <a:cubicBezTo>
                    <a:pt x="69925" y="25997"/>
                    <a:pt x="138057" y="0"/>
                    <a:pt x="193638" y="0"/>
                  </a:cubicBezTo>
                  <a:cubicBezTo>
                    <a:pt x="249219" y="0"/>
                    <a:pt x="306593" y="50203"/>
                    <a:pt x="333487" y="96819"/>
                  </a:cubicBezTo>
                  <a:cubicBezTo>
                    <a:pt x="360381" y="143435"/>
                    <a:pt x="357692" y="211567"/>
                    <a:pt x="355003" y="27969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68609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577605" y="807293"/>
            <a:ext cx="2822321" cy="5506714"/>
            <a:chOff x="3577605" y="441533"/>
            <a:chExt cx="2822321" cy="5506714"/>
          </a:xfrm>
        </p:grpSpPr>
        <p:grpSp>
          <p:nvGrpSpPr>
            <p:cNvPr id="15" name="Group 14"/>
            <p:cNvGrpSpPr/>
            <p:nvPr/>
          </p:nvGrpSpPr>
          <p:grpSpPr>
            <a:xfrm>
              <a:off x="3577605" y="2053710"/>
              <a:ext cx="2536770" cy="1136969"/>
              <a:chOff x="3277797" y="5005301"/>
              <a:chExt cx="2536770" cy="1136969"/>
            </a:xfrm>
          </p:grpSpPr>
          <p:pic>
            <p:nvPicPr>
              <p:cNvPr id="16" name="Picture 15"/>
              <p:cNvPicPr>
                <a:picLocks noChangeAspect="1"/>
              </p:cNvPicPr>
              <p:nvPr/>
            </p:nvPicPr>
            <p:blipFill rotWithShape="1">
              <a:blip r:embed="rId2"/>
              <a:srcRect b="52749"/>
              <a:stretch/>
            </p:blipFill>
            <p:spPr>
              <a:xfrm>
                <a:off x="3277797" y="5005301"/>
                <a:ext cx="2366963" cy="1118413"/>
              </a:xfrm>
              <a:prstGeom prst="rect">
                <a:avLst/>
              </a:prstGeom>
            </p:spPr>
          </p:pic>
          <p:cxnSp>
            <p:nvCxnSpPr>
              <p:cNvPr id="17" name="Straight Arrow Connector 16"/>
              <p:cNvCxnSpPr/>
              <p:nvPr/>
            </p:nvCxnSpPr>
            <p:spPr>
              <a:xfrm flipV="1">
                <a:off x="4475713" y="5148889"/>
                <a:ext cx="723554" cy="97482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6" idx="2"/>
              </p:cNvCxnSpPr>
              <p:nvPr/>
            </p:nvCxnSpPr>
            <p:spPr>
              <a:xfrm>
                <a:off x="4461277" y="6123714"/>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980324" y="5682588"/>
                <a:ext cx="550151" cy="369332"/>
              </a:xfrm>
              <a:prstGeom prst="rect">
                <a:avLst/>
              </a:prstGeom>
              <a:noFill/>
            </p:spPr>
            <p:txBody>
              <a:bodyPr wrap="none" rtlCol="0">
                <a:spAutoFit/>
              </a:bodyPr>
              <a:lstStyle/>
              <a:p>
                <a:r>
                  <a:rPr lang="en-US" dirty="0" smtClean="0">
                    <a:solidFill>
                      <a:srgbClr val="FF0000"/>
                    </a:solidFill>
                  </a:rPr>
                  <a:t> 45</a:t>
                </a:r>
                <a:r>
                  <a:rPr lang="en-US" baseline="30000" dirty="0" smtClean="0">
                    <a:solidFill>
                      <a:srgbClr val="FF0000"/>
                    </a:solidFill>
                  </a:rPr>
                  <a:t>0</a:t>
                </a:r>
                <a:endParaRPr lang="en-US" dirty="0">
                  <a:solidFill>
                    <a:srgbClr val="FF0000"/>
                  </a:solidFill>
                </a:endParaRPr>
              </a:p>
            </p:txBody>
          </p:sp>
          <p:sp>
            <p:nvSpPr>
              <p:cNvPr id="20" name="Freeform 19"/>
              <p:cNvSpPr/>
              <p:nvPr/>
            </p:nvSpPr>
            <p:spPr>
              <a:xfrm>
                <a:off x="4554381" y="5923334"/>
                <a:ext cx="279150" cy="218936"/>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Lst>
                <a:ahLst/>
                <a:cxnLst>
                  <a:cxn ang="0">
                    <a:pos x="connsiteX0" y="connsiteY0"/>
                  </a:cxn>
                  <a:cxn ang="0">
                    <a:pos x="connsiteX1" y="connsiteY1"/>
                  </a:cxn>
                  <a:cxn ang="0">
                    <a:pos x="connsiteX2" y="connsiteY2"/>
                  </a:cxn>
                  <a:cxn ang="0">
                    <a:pos x="connsiteX3" y="connsiteY3"/>
                  </a:cxn>
                </a:cxnLst>
                <a:rect l="l" t="t" r="r" b="b"/>
                <a:pathLst>
                  <a:path w="356624" h="279699">
                    <a:moveTo>
                      <a:pt x="0" y="96818"/>
                    </a:moveTo>
                    <a:cubicBezTo>
                      <a:pt x="69925" y="25997"/>
                      <a:pt x="138057" y="0"/>
                      <a:pt x="193638" y="0"/>
                    </a:cubicBezTo>
                    <a:cubicBezTo>
                      <a:pt x="249219" y="0"/>
                      <a:pt x="306593" y="50203"/>
                      <a:pt x="333487" y="96819"/>
                    </a:cubicBezTo>
                    <a:cubicBezTo>
                      <a:pt x="360381" y="143435"/>
                      <a:pt x="357692" y="211567"/>
                      <a:pt x="355003" y="27969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p:cNvPicPr>
              <a:picLocks noChangeAspect="1"/>
            </p:cNvPicPr>
            <p:nvPr/>
          </p:nvPicPr>
          <p:blipFill rotWithShape="1">
            <a:blip r:embed="rId2"/>
            <a:srcRect b="52749"/>
            <a:stretch/>
          </p:blipFill>
          <p:spPr>
            <a:xfrm>
              <a:off x="3613289" y="721463"/>
              <a:ext cx="2333666" cy="1102680"/>
            </a:xfrm>
            <a:prstGeom prst="rect">
              <a:avLst/>
            </a:prstGeom>
          </p:spPr>
        </p:pic>
        <p:cxnSp>
          <p:nvCxnSpPr>
            <p:cNvPr id="5" name="Straight Arrow Connector 4"/>
            <p:cNvCxnSpPr>
              <a:stCxn id="4" idx="2"/>
            </p:cNvCxnSpPr>
            <p:nvPr/>
          </p:nvCxnSpPr>
          <p:spPr>
            <a:xfrm flipV="1">
              <a:off x="4780122" y="441533"/>
              <a:ext cx="0" cy="138261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4" idx="2"/>
            </p:cNvCxnSpPr>
            <p:nvPr/>
          </p:nvCxnSpPr>
          <p:spPr>
            <a:xfrm>
              <a:off x="4780122" y="1824143"/>
              <a:ext cx="1334253"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 name="Freeform 6"/>
            <p:cNvSpPr/>
            <p:nvPr/>
          </p:nvSpPr>
          <p:spPr>
            <a:xfrm>
              <a:off x="4780121" y="1513744"/>
              <a:ext cx="235228" cy="310399"/>
            </a:xfrm>
            <a:custGeom>
              <a:avLst/>
              <a:gdLst>
                <a:gd name="connsiteX0" fmla="*/ 0 w 304800"/>
                <a:gd name="connsiteY0" fmla="*/ 1192 h 402974"/>
                <a:gd name="connsiteX1" fmla="*/ 152400 w 304800"/>
                <a:gd name="connsiteY1" fmla="*/ 28901 h 402974"/>
                <a:gd name="connsiteX2" fmla="*/ 277090 w 304800"/>
                <a:gd name="connsiteY2" fmla="*/ 195156 h 402974"/>
                <a:gd name="connsiteX3" fmla="*/ 304800 w 304800"/>
                <a:gd name="connsiteY3" fmla="*/ 278283 h 402974"/>
                <a:gd name="connsiteX4" fmla="*/ 277090 w 304800"/>
                <a:gd name="connsiteY4" fmla="*/ 402974 h 402974"/>
                <a:gd name="connsiteX0" fmla="*/ 0 w 328241"/>
                <a:gd name="connsiteY0" fmla="*/ 293 h 402075"/>
                <a:gd name="connsiteX1" fmla="*/ 152400 w 328241"/>
                <a:gd name="connsiteY1" fmla="*/ 28002 h 402075"/>
                <a:gd name="connsiteX2" fmla="*/ 318654 w 328241"/>
                <a:gd name="connsiteY2" fmla="*/ 111130 h 402075"/>
                <a:gd name="connsiteX3" fmla="*/ 304800 w 328241"/>
                <a:gd name="connsiteY3" fmla="*/ 277384 h 402075"/>
                <a:gd name="connsiteX4" fmla="*/ 277090 w 328241"/>
                <a:gd name="connsiteY4" fmla="*/ 402075 h 402075"/>
                <a:gd name="connsiteX0" fmla="*/ 0 w 304800"/>
                <a:gd name="connsiteY0" fmla="*/ 222 h 402004"/>
                <a:gd name="connsiteX1" fmla="*/ 152400 w 304800"/>
                <a:gd name="connsiteY1" fmla="*/ 27931 h 402004"/>
                <a:gd name="connsiteX2" fmla="*/ 277090 w 304800"/>
                <a:gd name="connsiteY2" fmla="*/ 83350 h 402004"/>
                <a:gd name="connsiteX3" fmla="*/ 304800 w 304800"/>
                <a:gd name="connsiteY3" fmla="*/ 277313 h 402004"/>
                <a:gd name="connsiteX4" fmla="*/ 277090 w 304800"/>
                <a:gd name="connsiteY4" fmla="*/ 402004 h 402004"/>
                <a:gd name="connsiteX0" fmla="*/ 0 w 514901"/>
                <a:gd name="connsiteY0" fmla="*/ 77596 h 479378"/>
                <a:gd name="connsiteX1" fmla="*/ 152400 w 514901"/>
                <a:gd name="connsiteY1" fmla="*/ 105305 h 479378"/>
                <a:gd name="connsiteX2" fmla="*/ 512617 w 514901"/>
                <a:gd name="connsiteY2" fmla="*/ 8324 h 479378"/>
                <a:gd name="connsiteX3" fmla="*/ 304800 w 514901"/>
                <a:gd name="connsiteY3" fmla="*/ 354687 h 479378"/>
                <a:gd name="connsiteX4" fmla="*/ 277090 w 514901"/>
                <a:gd name="connsiteY4" fmla="*/ 479378 h 479378"/>
                <a:gd name="connsiteX0" fmla="*/ 0 w 304800"/>
                <a:gd name="connsiteY0" fmla="*/ 421 h 402203"/>
                <a:gd name="connsiteX1" fmla="*/ 152400 w 304800"/>
                <a:gd name="connsiteY1" fmla="*/ 28130 h 402203"/>
                <a:gd name="connsiteX2" fmla="*/ 277090 w 304800"/>
                <a:gd name="connsiteY2" fmla="*/ 138967 h 402203"/>
                <a:gd name="connsiteX3" fmla="*/ 304800 w 304800"/>
                <a:gd name="connsiteY3" fmla="*/ 277512 h 402203"/>
                <a:gd name="connsiteX4" fmla="*/ 277090 w 304800"/>
                <a:gd name="connsiteY4" fmla="*/ 402203 h 402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402203">
                  <a:moveTo>
                    <a:pt x="0" y="421"/>
                  </a:moveTo>
                  <a:cubicBezTo>
                    <a:pt x="53109" y="-1888"/>
                    <a:pt x="106218" y="5039"/>
                    <a:pt x="152400" y="28130"/>
                  </a:cubicBezTo>
                  <a:cubicBezTo>
                    <a:pt x="198582" y="51221"/>
                    <a:pt x="251690" y="97403"/>
                    <a:pt x="277090" y="138967"/>
                  </a:cubicBezTo>
                  <a:cubicBezTo>
                    <a:pt x="302490" y="180531"/>
                    <a:pt x="304800" y="233639"/>
                    <a:pt x="304800" y="277512"/>
                  </a:cubicBezTo>
                  <a:cubicBezTo>
                    <a:pt x="304800" y="321385"/>
                    <a:pt x="290945" y="357175"/>
                    <a:pt x="277090" y="402203"/>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920675" y="1450609"/>
              <a:ext cx="424577" cy="285030"/>
            </a:xfrm>
            <a:prstGeom prst="rect">
              <a:avLst/>
            </a:prstGeom>
            <a:noFill/>
          </p:spPr>
          <p:txBody>
            <a:bodyPr wrap="none" rtlCol="0">
              <a:spAutoFit/>
            </a:bodyPr>
            <a:lstStyle/>
            <a:p>
              <a:r>
                <a:rPr lang="en-US" dirty="0">
                  <a:solidFill>
                    <a:srgbClr val="FF0000"/>
                  </a:solidFill>
                </a:rPr>
                <a:t> 90</a:t>
              </a:r>
              <a:r>
                <a:rPr lang="en-US" baseline="30000" dirty="0">
                  <a:solidFill>
                    <a:srgbClr val="FF0000"/>
                  </a:solidFill>
                </a:rPr>
                <a:t>0</a:t>
              </a:r>
              <a:endParaRPr lang="en-US" dirty="0">
                <a:solidFill>
                  <a:srgbClr val="FF0000"/>
                </a:solidFill>
              </a:endParaRPr>
            </a:p>
          </p:txBody>
        </p:sp>
        <p:pic>
          <p:nvPicPr>
            <p:cNvPr id="31" name="Picture 30"/>
            <p:cNvPicPr>
              <a:picLocks noChangeAspect="1"/>
            </p:cNvPicPr>
            <p:nvPr/>
          </p:nvPicPr>
          <p:blipFill rotWithShape="1">
            <a:blip r:embed="rId2"/>
            <a:srcRect b="52749"/>
            <a:stretch/>
          </p:blipFill>
          <p:spPr>
            <a:xfrm>
              <a:off x="3587602" y="3391059"/>
              <a:ext cx="2366963" cy="1118413"/>
            </a:xfrm>
            <a:prstGeom prst="rect">
              <a:avLst/>
            </a:prstGeom>
          </p:spPr>
        </p:pic>
        <p:cxnSp>
          <p:nvCxnSpPr>
            <p:cNvPr id="32" name="Straight Arrow Connector 31"/>
            <p:cNvCxnSpPr/>
            <p:nvPr/>
          </p:nvCxnSpPr>
          <p:spPr>
            <a:xfrm flipV="1">
              <a:off x="4785518" y="4500194"/>
              <a:ext cx="1614408" cy="928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31" idx="2"/>
            </p:cNvCxnSpPr>
            <p:nvPr/>
          </p:nvCxnSpPr>
          <p:spPr>
            <a:xfrm>
              <a:off x="4771082" y="4509472"/>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5290129" y="4068346"/>
              <a:ext cx="433132" cy="369332"/>
            </a:xfrm>
            <a:prstGeom prst="rect">
              <a:avLst/>
            </a:prstGeom>
            <a:noFill/>
          </p:spPr>
          <p:txBody>
            <a:bodyPr wrap="none" rtlCol="0">
              <a:spAutoFit/>
            </a:bodyPr>
            <a:lstStyle/>
            <a:p>
              <a:r>
                <a:rPr lang="en-US" dirty="0" smtClean="0">
                  <a:solidFill>
                    <a:srgbClr val="FF0000"/>
                  </a:solidFill>
                </a:rPr>
                <a:t> 0</a:t>
              </a:r>
              <a:r>
                <a:rPr lang="en-US" baseline="30000" dirty="0" smtClean="0">
                  <a:solidFill>
                    <a:srgbClr val="FF0000"/>
                  </a:solidFill>
                </a:rPr>
                <a:t>0</a:t>
              </a:r>
              <a:endParaRPr lang="en-US" dirty="0">
                <a:solidFill>
                  <a:srgbClr val="FF0000"/>
                </a:solidFill>
              </a:endParaRPr>
            </a:p>
          </p:txBody>
        </p:sp>
        <p:grpSp>
          <p:nvGrpSpPr>
            <p:cNvPr id="9" name="Group 8"/>
            <p:cNvGrpSpPr/>
            <p:nvPr/>
          </p:nvGrpSpPr>
          <p:grpSpPr>
            <a:xfrm>
              <a:off x="3652290" y="4829833"/>
              <a:ext cx="2536770" cy="1118414"/>
              <a:chOff x="3306768" y="3147339"/>
              <a:chExt cx="2536770" cy="1118414"/>
            </a:xfrm>
          </p:grpSpPr>
          <p:pic>
            <p:nvPicPr>
              <p:cNvPr id="10" name="Picture 9"/>
              <p:cNvPicPr>
                <a:picLocks noChangeAspect="1"/>
              </p:cNvPicPr>
              <p:nvPr/>
            </p:nvPicPr>
            <p:blipFill rotWithShape="1">
              <a:blip r:embed="rId2"/>
              <a:srcRect b="52749"/>
              <a:stretch/>
            </p:blipFill>
            <p:spPr>
              <a:xfrm>
                <a:off x="3306768" y="3147339"/>
                <a:ext cx="2366963" cy="1118413"/>
              </a:xfrm>
              <a:prstGeom prst="rect">
                <a:avLst/>
              </a:prstGeom>
            </p:spPr>
          </p:pic>
          <p:cxnSp>
            <p:nvCxnSpPr>
              <p:cNvPr id="11" name="Straight Arrow Connector 10"/>
              <p:cNvCxnSpPr/>
              <p:nvPr/>
            </p:nvCxnSpPr>
            <p:spPr>
              <a:xfrm flipH="1" flipV="1">
                <a:off x="3472487" y="3238938"/>
                <a:ext cx="1017762" cy="102681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10" idx="2"/>
              </p:cNvCxnSpPr>
              <p:nvPr/>
            </p:nvCxnSpPr>
            <p:spPr>
              <a:xfrm>
                <a:off x="4490248" y="4265752"/>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632807" y="3886888"/>
                <a:ext cx="522232" cy="289097"/>
              </a:xfrm>
              <a:prstGeom prst="rect">
                <a:avLst/>
              </a:prstGeom>
              <a:noFill/>
            </p:spPr>
            <p:txBody>
              <a:bodyPr wrap="none" rtlCol="0">
                <a:spAutoFit/>
              </a:bodyPr>
              <a:lstStyle/>
              <a:p>
                <a:r>
                  <a:rPr lang="en-US" dirty="0" smtClean="0">
                    <a:solidFill>
                      <a:srgbClr val="FF0000"/>
                    </a:solidFill>
                  </a:rPr>
                  <a:t> 135</a:t>
                </a:r>
                <a:r>
                  <a:rPr lang="en-US" baseline="30000" dirty="0" smtClean="0">
                    <a:solidFill>
                      <a:srgbClr val="FF0000"/>
                    </a:solidFill>
                  </a:rPr>
                  <a:t>0</a:t>
                </a:r>
                <a:endParaRPr lang="en-US" dirty="0">
                  <a:solidFill>
                    <a:srgbClr val="FF0000"/>
                  </a:solidFill>
                </a:endParaRPr>
              </a:p>
            </p:txBody>
          </p:sp>
          <p:sp>
            <p:nvSpPr>
              <p:cNvPr id="14" name="Freeform 13"/>
              <p:cNvSpPr/>
              <p:nvPr/>
            </p:nvSpPr>
            <p:spPr>
              <a:xfrm>
                <a:off x="4372086" y="4030420"/>
                <a:ext cx="311423" cy="218992"/>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97854"/>
                  <a:gd name="connsiteY0" fmla="*/ 110633 h 279771"/>
                  <a:gd name="connsiteX1" fmla="*/ 234868 w 397854"/>
                  <a:gd name="connsiteY1" fmla="*/ 72 h 279771"/>
                  <a:gd name="connsiteX2" fmla="*/ 374717 w 397854"/>
                  <a:gd name="connsiteY2" fmla="*/ 96891 h 279771"/>
                  <a:gd name="connsiteX3" fmla="*/ 396233 w 397854"/>
                  <a:gd name="connsiteY3" fmla="*/ 279771 h 279771"/>
                </a:gdLst>
                <a:ahLst/>
                <a:cxnLst>
                  <a:cxn ang="0">
                    <a:pos x="connsiteX0" y="connsiteY0"/>
                  </a:cxn>
                  <a:cxn ang="0">
                    <a:pos x="connsiteX1" y="connsiteY1"/>
                  </a:cxn>
                  <a:cxn ang="0">
                    <a:pos x="connsiteX2" y="connsiteY2"/>
                  </a:cxn>
                  <a:cxn ang="0">
                    <a:pos x="connsiteX3" y="connsiteY3"/>
                  </a:cxn>
                </a:cxnLst>
                <a:rect l="l" t="t" r="r" b="b"/>
                <a:pathLst>
                  <a:path w="397854" h="279771">
                    <a:moveTo>
                      <a:pt x="0" y="110633"/>
                    </a:moveTo>
                    <a:cubicBezTo>
                      <a:pt x="69925" y="39812"/>
                      <a:pt x="172415" y="2362"/>
                      <a:pt x="234868" y="72"/>
                    </a:cubicBezTo>
                    <a:cubicBezTo>
                      <a:pt x="297321" y="-2218"/>
                      <a:pt x="347823" y="50275"/>
                      <a:pt x="374717" y="96891"/>
                    </a:cubicBezTo>
                    <a:cubicBezTo>
                      <a:pt x="401611" y="143507"/>
                      <a:pt x="398922" y="211639"/>
                      <a:pt x="396233" y="279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1" name="Straight Connector 40"/>
            <p:cNvCxnSpPr/>
            <p:nvPr/>
          </p:nvCxnSpPr>
          <p:spPr>
            <a:xfrm>
              <a:off x="4047924" y="5241421"/>
              <a:ext cx="0" cy="193418"/>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125018" y="5313846"/>
              <a:ext cx="0" cy="193418"/>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3952898" y="5275596"/>
              <a:ext cx="0" cy="193418"/>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54774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838143"/>
            <a:ext cx="8177529" cy="5524500"/>
          </a:xfrm>
        </p:spPr>
        <p:txBody>
          <a:bodyPr/>
          <a:lstStyle/>
          <a:p>
            <a:pPr marL="0" indent="0">
              <a:buNone/>
            </a:pPr>
            <a:r>
              <a:rPr lang="en-US" dirty="0" smtClean="0"/>
              <a:t>In order to talk more easily about angles, let’s give a few of them names. Add these to your flashcards.</a:t>
            </a:r>
          </a:p>
          <a:p>
            <a:pPr marL="0" indent="0">
              <a:buNone/>
            </a:pPr>
            <a:r>
              <a:rPr lang="en-US" dirty="0" smtClean="0"/>
              <a:t>An angle that has rays going directly up and across, horizontally and vertically is called a </a:t>
            </a:r>
            <a:r>
              <a:rPr lang="en-US" dirty="0" smtClean="0">
                <a:solidFill>
                  <a:srgbClr val="FFC000"/>
                </a:solidFill>
              </a:rPr>
              <a:t>RIGHT ANGLE</a:t>
            </a:r>
            <a:r>
              <a:rPr lang="en-US" dirty="0" smtClean="0"/>
              <a:t>. You will often see right angles shown with a square instead of a curve or ¼ circle. </a:t>
            </a:r>
            <a:endParaRPr lang="en-US" dirty="0" smtClean="0">
              <a:solidFill>
                <a:srgbClr val="FFC000"/>
              </a:solidFill>
            </a:endParaRPr>
          </a:p>
        </p:txBody>
      </p:sp>
      <p:pic>
        <p:nvPicPr>
          <p:cNvPr id="18434" name="Picture 2" descr="http://www.misterteacher.com/everything_geometry/right_angle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7377" y="4361051"/>
            <a:ext cx="3522294" cy="2045844"/>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3251138" y="2598689"/>
            <a:ext cx="2501086" cy="1382610"/>
            <a:chOff x="2896750" y="2064327"/>
            <a:chExt cx="3240814" cy="1791535"/>
          </a:xfrm>
        </p:grpSpPr>
        <p:pic>
          <p:nvPicPr>
            <p:cNvPr id="6" name="Picture 5"/>
            <p:cNvPicPr>
              <a:picLocks noChangeAspect="1"/>
            </p:cNvPicPr>
            <p:nvPr/>
          </p:nvPicPr>
          <p:blipFill rotWithShape="1">
            <a:blip r:embed="rId3"/>
            <a:srcRect b="52749"/>
            <a:stretch/>
          </p:blipFill>
          <p:spPr>
            <a:xfrm>
              <a:off x="2896750" y="2427050"/>
              <a:ext cx="3023878" cy="1428812"/>
            </a:xfrm>
            <a:prstGeom prst="rect">
              <a:avLst/>
            </a:prstGeom>
          </p:spPr>
        </p:pic>
        <p:cxnSp>
          <p:nvCxnSpPr>
            <p:cNvPr id="7" name="Straight Arrow Connector 6"/>
            <p:cNvCxnSpPr>
              <a:stCxn id="6" idx="2"/>
            </p:cNvCxnSpPr>
            <p:nvPr/>
          </p:nvCxnSpPr>
          <p:spPr>
            <a:xfrm flipV="1">
              <a:off x="4408689" y="2064327"/>
              <a:ext cx="0" cy="1791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6" idx="2"/>
            </p:cNvCxnSpPr>
            <p:nvPr/>
          </p:nvCxnSpPr>
          <p:spPr>
            <a:xfrm>
              <a:off x="4408689" y="3855862"/>
              <a:ext cx="1728875"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4408688" y="3453659"/>
              <a:ext cx="304800" cy="402203"/>
            </a:xfrm>
            <a:custGeom>
              <a:avLst/>
              <a:gdLst>
                <a:gd name="connsiteX0" fmla="*/ 0 w 304800"/>
                <a:gd name="connsiteY0" fmla="*/ 1192 h 402974"/>
                <a:gd name="connsiteX1" fmla="*/ 152400 w 304800"/>
                <a:gd name="connsiteY1" fmla="*/ 28901 h 402974"/>
                <a:gd name="connsiteX2" fmla="*/ 277090 w 304800"/>
                <a:gd name="connsiteY2" fmla="*/ 195156 h 402974"/>
                <a:gd name="connsiteX3" fmla="*/ 304800 w 304800"/>
                <a:gd name="connsiteY3" fmla="*/ 278283 h 402974"/>
                <a:gd name="connsiteX4" fmla="*/ 277090 w 304800"/>
                <a:gd name="connsiteY4" fmla="*/ 402974 h 402974"/>
                <a:gd name="connsiteX0" fmla="*/ 0 w 328241"/>
                <a:gd name="connsiteY0" fmla="*/ 293 h 402075"/>
                <a:gd name="connsiteX1" fmla="*/ 152400 w 328241"/>
                <a:gd name="connsiteY1" fmla="*/ 28002 h 402075"/>
                <a:gd name="connsiteX2" fmla="*/ 318654 w 328241"/>
                <a:gd name="connsiteY2" fmla="*/ 111130 h 402075"/>
                <a:gd name="connsiteX3" fmla="*/ 304800 w 328241"/>
                <a:gd name="connsiteY3" fmla="*/ 277384 h 402075"/>
                <a:gd name="connsiteX4" fmla="*/ 277090 w 328241"/>
                <a:gd name="connsiteY4" fmla="*/ 402075 h 402075"/>
                <a:gd name="connsiteX0" fmla="*/ 0 w 304800"/>
                <a:gd name="connsiteY0" fmla="*/ 222 h 402004"/>
                <a:gd name="connsiteX1" fmla="*/ 152400 w 304800"/>
                <a:gd name="connsiteY1" fmla="*/ 27931 h 402004"/>
                <a:gd name="connsiteX2" fmla="*/ 277090 w 304800"/>
                <a:gd name="connsiteY2" fmla="*/ 83350 h 402004"/>
                <a:gd name="connsiteX3" fmla="*/ 304800 w 304800"/>
                <a:gd name="connsiteY3" fmla="*/ 277313 h 402004"/>
                <a:gd name="connsiteX4" fmla="*/ 277090 w 304800"/>
                <a:gd name="connsiteY4" fmla="*/ 402004 h 402004"/>
                <a:gd name="connsiteX0" fmla="*/ 0 w 514901"/>
                <a:gd name="connsiteY0" fmla="*/ 77596 h 479378"/>
                <a:gd name="connsiteX1" fmla="*/ 152400 w 514901"/>
                <a:gd name="connsiteY1" fmla="*/ 105305 h 479378"/>
                <a:gd name="connsiteX2" fmla="*/ 512617 w 514901"/>
                <a:gd name="connsiteY2" fmla="*/ 8324 h 479378"/>
                <a:gd name="connsiteX3" fmla="*/ 304800 w 514901"/>
                <a:gd name="connsiteY3" fmla="*/ 354687 h 479378"/>
                <a:gd name="connsiteX4" fmla="*/ 277090 w 514901"/>
                <a:gd name="connsiteY4" fmla="*/ 479378 h 479378"/>
                <a:gd name="connsiteX0" fmla="*/ 0 w 304800"/>
                <a:gd name="connsiteY0" fmla="*/ 421 h 402203"/>
                <a:gd name="connsiteX1" fmla="*/ 152400 w 304800"/>
                <a:gd name="connsiteY1" fmla="*/ 28130 h 402203"/>
                <a:gd name="connsiteX2" fmla="*/ 277090 w 304800"/>
                <a:gd name="connsiteY2" fmla="*/ 138967 h 402203"/>
                <a:gd name="connsiteX3" fmla="*/ 304800 w 304800"/>
                <a:gd name="connsiteY3" fmla="*/ 277512 h 402203"/>
                <a:gd name="connsiteX4" fmla="*/ 277090 w 304800"/>
                <a:gd name="connsiteY4" fmla="*/ 402203 h 402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402203">
                  <a:moveTo>
                    <a:pt x="0" y="421"/>
                  </a:moveTo>
                  <a:cubicBezTo>
                    <a:pt x="53109" y="-1888"/>
                    <a:pt x="106218" y="5039"/>
                    <a:pt x="152400" y="28130"/>
                  </a:cubicBezTo>
                  <a:cubicBezTo>
                    <a:pt x="198582" y="51221"/>
                    <a:pt x="251690" y="97403"/>
                    <a:pt x="277090" y="138967"/>
                  </a:cubicBezTo>
                  <a:cubicBezTo>
                    <a:pt x="302490" y="180531"/>
                    <a:pt x="304800" y="233639"/>
                    <a:pt x="304800" y="277512"/>
                  </a:cubicBezTo>
                  <a:cubicBezTo>
                    <a:pt x="304800" y="321385"/>
                    <a:pt x="290945" y="357175"/>
                    <a:pt x="277090" y="402203"/>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590812" y="3371850"/>
              <a:ext cx="550151" cy="369332"/>
            </a:xfrm>
            <a:prstGeom prst="rect">
              <a:avLst/>
            </a:prstGeom>
            <a:noFill/>
          </p:spPr>
          <p:txBody>
            <a:bodyPr wrap="none" rtlCol="0">
              <a:spAutoFit/>
            </a:bodyPr>
            <a:lstStyle/>
            <a:p>
              <a:r>
                <a:rPr lang="en-US" dirty="0">
                  <a:solidFill>
                    <a:srgbClr val="FF0000"/>
                  </a:solidFill>
                </a:rPr>
                <a:t> 90</a:t>
              </a:r>
              <a:r>
                <a:rPr lang="en-US" baseline="30000" dirty="0">
                  <a:solidFill>
                    <a:srgbClr val="FF0000"/>
                  </a:solidFill>
                </a:rPr>
                <a:t>0</a:t>
              </a:r>
              <a:endParaRPr lang="en-US" dirty="0">
                <a:solidFill>
                  <a:srgbClr val="FF0000"/>
                </a:solidFill>
              </a:endParaRPr>
            </a:p>
          </p:txBody>
        </p:sp>
      </p:grpSp>
      <p:sp>
        <p:nvSpPr>
          <p:cNvPr id="4" name="TextBox 3"/>
          <p:cNvSpPr txBox="1"/>
          <p:nvPr/>
        </p:nvSpPr>
        <p:spPr>
          <a:xfrm>
            <a:off x="5775785" y="3167001"/>
            <a:ext cx="2954115" cy="646331"/>
          </a:xfrm>
          <a:prstGeom prst="rect">
            <a:avLst/>
          </a:prstGeom>
          <a:noFill/>
        </p:spPr>
        <p:txBody>
          <a:bodyPr wrap="square" rtlCol="0">
            <a:spAutoFit/>
          </a:bodyPr>
          <a:lstStyle/>
          <a:p>
            <a:r>
              <a:rPr lang="en-US" dirty="0" smtClean="0"/>
              <a:t>Right angles are always right. They are never wrong!</a:t>
            </a:r>
            <a:endParaRPr lang="en-US" dirty="0"/>
          </a:p>
        </p:txBody>
      </p:sp>
      <p:cxnSp>
        <p:nvCxnSpPr>
          <p:cNvPr id="11" name="Straight Arrow Connector 10"/>
          <p:cNvCxnSpPr/>
          <p:nvPr/>
        </p:nvCxnSpPr>
        <p:spPr>
          <a:xfrm flipH="1">
            <a:off x="3130475" y="2506534"/>
            <a:ext cx="634701" cy="3356386"/>
          </a:xfrm>
          <a:prstGeom prst="straightConnector1">
            <a:avLst/>
          </a:prstGeom>
          <a:ln w="1905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3062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An </a:t>
            </a:r>
            <a:r>
              <a:rPr lang="en-US" dirty="0" smtClean="0">
                <a:solidFill>
                  <a:srgbClr val="FFC000"/>
                </a:solidFill>
              </a:rPr>
              <a:t>ACUTE ANGLE </a:t>
            </a:r>
            <a:r>
              <a:rPr lang="en-US" dirty="0" smtClean="0"/>
              <a:t>is an angle that is </a:t>
            </a:r>
            <a:r>
              <a:rPr lang="en-US" dirty="0" smtClean="0">
                <a:solidFill>
                  <a:srgbClr val="FFFF00"/>
                </a:solidFill>
              </a:rPr>
              <a:t>smaller than 90</a:t>
            </a:r>
            <a:r>
              <a:rPr lang="en-US" baseline="30000" dirty="0" smtClean="0">
                <a:solidFill>
                  <a:srgbClr val="FFFF00"/>
                </a:solidFill>
              </a:rPr>
              <a:t>0</a:t>
            </a:r>
            <a:r>
              <a:rPr lang="en-US" dirty="0" smtClean="0">
                <a:solidFill>
                  <a:srgbClr val="FFFF00"/>
                </a:solidFill>
              </a:rPr>
              <a:t> .</a:t>
            </a:r>
            <a:endParaRPr lang="en-US" dirty="0">
              <a:solidFill>
                <a:srgbClr val="FFFF00"/>
              </a:solidFill>
            </a:endParaRPr>
          </a:p>
        </p:txBody>
      </p:sp>
      <p:grpSp>
        <p:nvGrpSpPr>
          <p:cNvPr id="3" name="Group 2"/>
          <p:cNvGrpSpPr/>
          <p:nvPr/>
        </p:nvGrpSpPr>
        <p:grpSpPr>
          <a:xfrm>
            <a:off x="895191" y="1354638"/>
            <a:ext cx="2536770" cy="1136969"/>
            <a:chOff x="3277797" y="5005301"/>
            <a:chExt cx="2536770" cy="1136969"/>
          </a:xfrm>
        </p:grpSpPr>
        <p:pic>
          <p:nvPicPr>
            <p:cNvPr id="4" name="Picture 3"/>
            <p:cNvPicPr>
              <a:picLocks noChangeAspect="1"/>
            </p:cNvPicPr>
            <p:nvPr/>
          </p:nvPicPr>
          <p:blipFill rotWithShape="1">
            <a:blip r:embed="rId2"/>
            <a:srcRect b="52749"/>
            <a:stretch/>
          </p:blipFill>
          <p:spPr>
            <a:xfrm>
              <a:off x="3277797" y="5005301"/>
              <a:ext cx="2366963" cy="1118413"/>
            </a:xfrm>
            <a:prstGeom prst="rect">
              <a:avLst/>
            </a:prstGeom>
          </p:spPr>
        </p:pic>
        <p:cxnSp>
          <p:nvCxnSpPr>
            <p:cNvPr id="5" name="Straight Arrow Connector 4"/>
            <p:cNvCxnSpPr/>
            <p:nvPr/>
          </p:nvCxnSpPr>
          <p:spPr>
            <a:xfrm flipV="1">
              <a:off x="4475713" y="5148889"/>
              <a:ext cx="723554" cy="97482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4" idx="2"/>
            </p:cNvCxnSpPr>
            <p:nvPr/>
          </p:nvCxnSpPr>
          <p:spPr>
            <a:xfrm>
              <a:off x="4461277" y="6123714"/>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80324" y="5682588"/>
              <a:ext cx="550151" cy="369332"/>
            </a:xfrm>
            <a:prstGeom prst="rect">
              <a:avLst/>
            </a:prstGeom>
            <a:noFill/>
          </p:spPr>
          <p:txBody>
            <a:bodyPr wrap="none" rtlCol="0">
              <a:spAutoFit/>
            </a:bodyPr>
            <a:lstStyle/>
            <a:p>
              <a:r>
                <a:rPr lang="en-US" dirty="0" smtClean="0">
                  <a:solidFill>
                    <a:srgbClr val="FF0000"/>
                  </a:solidFill>
                </a:rPr>
                <a:t> 45</a:t>
              </a:r>
              <a:r>
                <a:rPr lang="en-US" baseline="30000" dirty="0" smtClean="0">
                  <a:solidFill>
                    <a:srgbClr val="FF0000"/>
                  </a:solidFill>
                </a:rPr>
                <a:t>0</a:t>
              </a:r>
              <a:endParaRPr lang="en-US" dirty="0">
                <a:solidFill>
                  <a:srgbClr val="FF0000"/>
                </a:solidFill>
              </a:endParaRPr>
            </a:p>
          </p:txBody>
        </p:sp>
        <p:sp>
          <p:nvSpPr>
            <p:cNvPr id="8" name="Freeform 7"/>
            <p:cNvSpPr/>
            <p:nvPr/>
          </p:nvSpPr>
          <p:spPr>
            <a:xfrm>
              <a:off x="4554381" y="5923334"/>
              <a:ext cx="279150" cy="218936"/>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Lst>
              <a:ahLst/>
              <a:cxnLst>
                <a:cxn ang="0">
                  <a:pos x="connsiteX0" y="connsiteY0"/>
                </a:cxn>
                <a:cxn ang="0">
                  <a:pos x="connsiteX1" y="connsiteY1"/>
                </a:cxn>
                <a:cxn ang="0">
                  <a:pos x="connsiteX2" y="connsiteY2"/>
                </a:cxn>
                <a:cxn ang="0">
                  <a:pos x="connsiteX3" y="connsiteY3"/>
                </a:cxn>
              </a:cxnLst>
              <a:rect l="l" t="t" r="r" b="b"/>
              <a:pathLst>
                <a:path w="356624" h="279699">
                  <a:moveTo>
                    <a:pt x="0" y="96818"/>
                  </a:moveTo>
                  <a:cubicBezTo>
                    <a:pt x="69925" y="25997"/>
                    <a:pt x="138057" y="0"/>
                    <a:pt x="193638" y="0"/>
                  </a:cubicBezTo>
                  <a:cubicBezTo>
                    <a:pt x="249219" y="0"/>
                    <a:pt x="306593" y="50203"/>
                    <a:pt x="333487" y="96819"/>
                  </a:cubicBezTo>
                  <a:cubicBezTo>
                    <a:pt x="360381" y="143435"/>
                    <a:pt x="357692" y="211567"/>
                    <a:pt x="355003" y="27969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460" name="Picture 4" descr="http://www.misterteacher.com/everything_geometry/acute_angle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576" y="3089079"/>
            <a:ext cx="5067300" cy="2409826"/>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https://encrypted-tbn3.gstatic.com/images?q=tbn:ANd9GcTlE20r3fWma2KEuK9K54lBWlp3SDoHd1qa6TY9SDvDaWiz8LjcBQ"/>
          <p:cNvPicPr>
            <a:picLocks noChangeAspect="1" noChangeArrowheads="1"/>
          </p:cNvPicPr>
          <p:nvPr/>
        </p:nvPicPr>
        <p:blipFill rotWithShape="1">
          <a:blip r:embed="rId4">
            <a:extLst>
              <a:ext uri="{28A0092B-C50C-407E-A947-70E740481C1C}">
                <a14:useLocalDpi xmlns:a14="http://schemas.microsoft.com/office/drawing/2010/main" val="0"/>
              </a:ext>
            </a:extLst>
          </a:blip>
          <a:srcRect t="12895"/>
          <a:stretch/>
        </p:blipFill>
        <p:spPr bwMode="auto">
          <a:xfrm>
            <a:off x="3936572" y="1193891"/>
            <a:ext cx="2886075" cy="13108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959998" y="1089348"/>
            <a:ext cx="2471319" cy="1200329"/>
          </a:xfrm>
          <a:prstGeom prst="rect">
            <a:avLst/>
          </a:prstGeom>
          <a:noFill/>
        </p:spPr>
        <p:txBody>
          <a:bodyPr wrap="square" rtlCol="0">
            <a:spAutoFit/>
          </a:bodyPr>
          <a:lstStyle/>
          <a:p>
            <a:r>
              <a:rPr lang="en-US" dirty="0" smtClean="0"/>
              <a:t>Angles between these two blue lines are considered acute. Do you think they are </a:t>
            </a:r>
            <a:r>
              <a:rPr lang="en-US" i="1" dirty="0" smtClean="0"/>
              <a:t>cute</a:t>
            </a:r>
            <a:r>
              <a:rPr lang="en-US" dirty="0" smtClean="0"/>
              <a:t>?</a:t>
            </a:r>
            <a:endParaRPr lang="en-US" dirty="0"/>
          </a:p>
        </p:txBody>
      </p:sp>
    </p:spTree>
    <p:extLst>
      <p:ext uri="{BB962C8B-B14F-4D97-AF65-F5344CB8AC3E}">
        <p14:creationId xmlns:p14="http://schemas.microsoft.com/office/powerpoint/2010/main" val="3176060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An </a:t>
            </a:r>
            <a:r>
              <a:rPr lang="en-US" dirty="0" smtClean="0">
                <a:solidFill>
                  <a:srgbClr val="FFC000"/>
                </a:solidFill>
              </a:rPr>
              <a:t>OBTUSE ANGLE </a:t>
            </a:r>
            <a:r>
              <a:rPr lang="en-US" dirty="0" smtClean="0"/>
              <a:t>is an angle that is </a:t>
            </a:r>
            <a:r>
              <a:rPr lang="en-US" dirty="0" smtClean="0">
                <a:solidFill>
                  <a:srgbClr val="FFFF00"/>
                </a:solidFill>
              </a:rPr>
              <a:t>greater than 90</a:t>
            </a:r>
            <a:r>
              <a:rPr lang="en-US" baseline="30000" dirty="0" smtClean="0">
                <a:solidFill>
                  <a:srgbClr val="FFFF00"/>
                </a:solidFill>
              </a:rPr>
              <a:t>0</a:t>
            </a:r>
            <a:r>
              <a:rPr lang="en-US" dirty="0" smtClean="0">
                <a:solidFill>
                  <a:srgbClr val="FFFF00"/>
                </a:solidFill>
              </a:rPr>
              <a:t> </a:t>
            </a:r>
            <a:r>
              <a:rPr lang="en-US" dirty="0" smtClean="0"/>
              <a:t>.</a:t>
            </a:r>
            <a:endParaRPr lang="en-US" dirty="0"/>
          </a:p>
        </p:txBody>
      </p:sp>
      <p:sp>
        <p:nvSpPr>
          <p:cNvPr id="11" name="TextBox 10"/>
          <p:cNvSpPr txBox="1"/>
          <p:nvPr/>
        </p:nvSpPr>
        <p:spPr>
          <a:xfrm>
            <a:off x="7022488" y="2771685"/>
            <a:ext cx="2471319" cy="1200329"/>
          </a:xfrm>
          <a:prstGeom prst="rect">
            <a:avLst/>
          </a:prstGeom>
          <a:noFill/>
        </p:spPr>
        <p:txBody>
          <a:bodyPr wrap="square" rtlCol="0">
            <a:spAutoFit/>
          </a:bodyPr>
          <a:lstStyle/>
          <a:p>
            <a:r>
              <a:rPr lang="en-US" dirty="0" smtClean="0"/>
              <a:t>Look up the definition for the word “obtuse.” Do you think these angle are obtuse?</a:t>
            </a:r>
            <a:endParaRPr lang="en-US" dirty="0"/>
          </a:p>
        </p:txBody>
      </p:sp>
      <p:pic>
        <p:nvPicPr>
          <p:cNvPr id="20482" name="Picture 2" descr="http://www.conservapedia.com/images/3/3b/AcuteObtuseAngl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2149" y="4888958"/>
            <a:ext cx="3981450" cy="1381126"/>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https://encrypted-tbn3.gstatic.com/images?q=tbn:ANd9GcR_XR5Q5rgb6-6QZuBormibIC5UzMaPlLE4M8kmdQ3FQht9-Z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3019" y="2452114"/>
            <a:ext cx="4265818" cy="20539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3372591" y="1130305"/>
            <a:ext cx="2536770" cy="1118414"/>
            <a:chOff x="3306768" y="3147339"/>
            <a:chExt cx="2536770" cy="1118414"/>
          </a:xfrm>
        </p:grpSpPr>
        <p:pic>
          <p:nvPicPr>
            <p:cNvPr id="20" name="Picture 19"/>
            <p:cNvPicPr>
              <a:picLocks noChangeAspect="1"/>
            </p:cNvPicPr>
            <p:nvPr/>
          </p:nvPicPr>
          <p:blipFill rotWithShape="1">
            <a:blip r:embed="rId4"/>
            <a:srcRect b="52749"/>
            <a:stretch/>
          </p:blipFill>
          <p:spPr>
            <a:xfrm>
              <a:off x="3306768" y="3147339"/>
              <a:ext cx="2366963" cy="1118413"/>
            </a:xfrm>
            <a:prstGeom prst="rect">
              <a:avLst/>
            </a:prstGeom>
          </p:spPr>
        </p:pic>
        <p:cxnSp>
          <p:nvCxnSpPr>
            <p:cNvPr id="21" name="Straight Arrow Connector 20"/>
            <p:cNvCxnSpPr/>
            <p:nvPr/>
          </p:nvCxnSpPr>
          <p:spPr>
            <a:xfrm flipH="1" flipV="1">
              <a:off x="3472487" y="3238938"/>
              <a:ext cx="1017762" cy="102681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20" idx="2"/>
            </p:cNvCxnSpPr>
            <p:nvPr/>
          </p:nvCxnSpPr>
          <p:spPr>
            <a:xfrm>
              <a:off x="4490248" y="4265752"/>
              <a:ext cx="1353290"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632807" y="3886888"/>
              <a:ext cx="522232" cy="289097"/>
            </a:xfrm>
            <a:prstGeom prst="rect">
              <a:avLst/>
            </a:prstGeom>
            <a:noFill/>
          </p:spPr>
          <p:txBody>
            <a:bodyPr wrap="none" rtlCol="0">
              <a:spAutoFit/>
            </a:bodyPr>
            <a:lstStyle/>
            <a:p>
              <a:r>
                <a:rPr lang="en-US" dirty="0" smtClean="0">
                  <a:solidFill>
                    <a:srgbClr val="FF0000"/>
                  </a:solidFill>
                </a:rPr>
                <a:t> 135</a:t>
              </a:r>
              <a:r>
                <a:rPr lang="en-US" baseline="30000" dirty="0" smtClean="0">
                  <a:solidFill>
                    <a:srgbClr val="FF0000"/>
                  </a:solidFill>
                </a:rPr>
                <a:t>0</a:t>
              </a:r>
              <a:endParaRPr lang="en-US" dirty="0">
                <a:solidFill>
                  <a:srgbClr val="FF0000"/>
                </a:solidFill>
              </a:endParaRPr>
            </a:p>
          </p:txBody>
        </p:sp>
        <p:sp>
          <p:nvSpPr>
            <p:cNvPr id="24" name="Freeform 23"/>
            <p:cNvSpPr/>
            <p:nvPr/>
          </p:nvSpPr>
          <p:spPr>
            <a:xfrm>
              <a:off x="4372086" y="4030420"/>
              <a:ext cx="311423" cy="218992"/>
            </a:xfrm>
            <a:custGeom>
              <a:avLst/>
              <a:gdLst>
                <a:gd name="connsiteX0" fmla="*/ 0 w 410412"/>
                <a:gd name="connsiteY0" fmla="*/ 25848 h 284032"/>
                <a:gd name="connsiteX1" fmla="*/ 247426 w 410412"/>
                <a:gd name="connsiteY1" fmla="*/ 4333 h 284032"/>
                <a:gd name="connsiteX2" fmla="*/ 387275 w 410412"/>
                <a:gd name="connsiteY2" fmla="*/ 101152 h 284032"/>
                <a:gd name="connsiteX3" fmla="*/ 408791 w 410412"/>
                <a:gd name="connsiteY3" fmla="*/ 284032 h 284032"/>
                <a:gd name="connsiteX0" fmla="*/ 0 w 378139"/>
                <a:gd name="connsiteY0" fmla="*/ 44477 h 281146"/>
                <a:gd name="connsiteX1" fmla="*/ 215153 w 378139"/>
                <a:gd name="connsiteY1" fmla="*/ 1447 h 281146"/>
                <a:gd name="connsiteX2" fmla="*/ 355002 w 378139"/>
                <a:gd name="connsiteY2" fmla="*/ 98266 h 281146"/>
                <a:gd name="connsiteX3" fmla="*/ 376518 w 378139"/>
                <a:gd name="connsiteY3" fmla="*/ 281146 h 281146"/>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56624"/>
                <a:gd name="connsiteY0" fmla="*/ 96818 h 279699"/>
                <a:gd name="connsiteX1" fmla="*/ 193638 w 356624"/>
                <a:gd name="connsiteY1" fmla="*/ 0 h 279699"/>
                <a:gd name="connsiteX2" fmla="*/ 333487 w 356624"/>
                <a:gd name="connsiteY2" fmla="*/ 96819 h 279699"/>
                <a:gd name="connsiteX3" fmla="*/ 355003 w 356624"/>
                <a:gd name="connsiteY3" fmla="*/ 279699 h 279699"/>
                <a:gd name="connsiteX0" fmla="*/ 0 w 397854"/>
                <a:gd name="connsiteY0" fmla="*/ 110633 h 279771"/>
                <a:gd name="connsiteX1" fmla="*/ 234868 w 397854"/>
                <a:gd name="connsiteY1" fmla="*/ 72 h 279771"/>
                <a:gd name="connsiteX2" fmla="*/ 374717 w 397854"/>
                <a:gd name="connsiteY2" fmla="*/ 96891 h 279771"/>
                <a:gd name="connsiteX3" fmla="*/ 396233 w 397854"/>
                <a:gd name="connsiteY3" fmla="*/ 279771 h 279771"/>
              </a:gdLst>
              <a:ahLst/>
              <a:cxnLst>
                <a:cxn ang="0">
                  <a:pos x="connsiteX0" y="connsiteY0"/>
                </a:cxn>
                <a:cxn ang="0">
                  <a:pos x="connsiteX1" y="connsiteY1"/>
                </a:cxn>
                <a:cxn ang="0">
                  <a:pos x="connsiteX2" y="connsiteY2"/>
                </a:cxn>
                <a:cxn ang="0">
                  <a:pos x="connsiteX3" y="connsiteY3"/>
                </a:cxn>
              </a:cxnLst>
              <a:rect l="l" t="t" r="r" b="b"/>
              <a:pathLst>
                <a:path w="397854" h="279771">
                  <a:moveTo>
                    <a:pt x="0" y="110633"/>
                  </a:moveTo>
                  <a:cubicBezTo>
                    <a:pt x="69925" y="39812"/>
                    <a:pt x="172415" y="2362"/>
                    <a:pt x="234868" y="72"/>
                  </a:cubicBezTo>
                  <a:cubicBezTo>
                    <a:pt x="297321" y="-2218"/>
                    <a:pt x="347823" y="50275"/>
                    <a:pt x="374717" y="96891"/>
                  </a:cubicBezTo>
                  <a:cubicBezTo>
                    <a:pt x="401611" y="143507"/>
                    <a:pt x="398922" y="211639"/>
                    <a:pt x="396233" y="279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067454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168998"/>
            <a:ext cx="8177529" cy="5524500"/>
          </a:xfrm>
        </p:spPr>
        <p:txBody>
          <a:bodyPr/>
          <a:lstStyle/>
          <a:p>
            <a:pPr marL="0" indent="0" algn="ctr">
              <a:buNone/>
            </a:pPr>
            <a:r>
              <a:rPr lang="en-US" dirty="0" smtClean="0"/>
              <a:t>Click on the right angle.</a:t>
            </a:r>
          </a:p>
          <a:p>
            <a:pPr marL="0" indent="0">
              <a:buNone/>
            </a:pPr>
            <a:endParaRPr lang="en-US" dirty="0"/>
          </a:p>
          <a:p>
            <a:pPr marL="0" indent="0">
              <a:buNone/>
            </a:pPr>
            <a:endParaRPr lang="en-US" dirty="0"/>
          </a:p>
        </p:txBody>
      </p:sp>
      <p:grpSp>
        <p:nvGrpSpPr>
          <p:cNvPr id="26" name="Group 25"/>
          <p:cNvGrpSpPr/>
          <p:nvPr/>
        </p:nvGrpSpPr>
        <p:grpSpPr>
          <a:xfrm>
            <a:off x="1075776" y="2194560"/>
            <a:ext cx="1936377" cy="892886"/>
            <a:chOff x="1237129" y="2194560"/>
            <a:chExt cx="1936377" cy="892886"/>
          </a:xfrm>
        </p:grpSpPr>
        <p:cxnSp>
          <p:nvCxnSpPr>
            <p:cNvPr id="4" name="Straight Arrow Connector 3"/>
            <p:cNvCxnSpPr/>
            <p:nvPr/>
          </p:nvCxnSpPr>
          <p:spPr>
            <a:xfrm flipH="1" flipV="1">
              <a:off x="1237129" y="2194560"/>
              <a:ext cx="645460" cy="892886"/>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882588" y="3087445"/>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3957632" y="2086984"/>
            <a:ext cx="1243105" cy="1108038"/>
            <a:chOff x="957431" y="2194560"/>
            <a:chExt cx="1452282" cy="1301675"/>
          </a:xfrm>
        </p:grpSpPr>
        <p:cxnSp>
          <p:nvCxnSpPr>
            <p:cNvPr id="11" name="Straight Arrow Connector 10"/>
            <p:cNvCxnSpPr/>
            <p:nvPr/>
          </p:nvCxnSpPr>
          <p:spPr>
            <a:xfrm flipV="1">
              <a:off x="957431" y="2194560"/>
              <a:ext cx="21515" cy="1301675"/>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957431" y="3496235"/>
              <a:ext cx="1452282"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6729517" y="2436606"/>
            <a:ext cx="1613647" cy="650839"/>
            <a:chOff x="5830645" y="2436607"/>
            <a:chExt cx="1613647" cy="650839"/>
          </a:xfrm>
        </p:grpSpPr>
        <p:cxnSp>
          <p:nvCxnSpPr>
            <p:cNvPr id="21" name="Straight Arrow Connector 20"/>
            <p:cNvCxnSpPr/>
            <p:nvPr/>
          </p:nvCxnSpPr>
          <p:spPr>
            <a:xfrm>
              <a:off x="5830645" y="3087446"/>
              <a:ext cx="1613647"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833170" y="2436607"/>
              <a:ext cx="1398494" cy="650838"/>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6" name="Group 35"/>
          <p:cNvGrpSpPr/>
          <p:nvPr/>
        </p:nvGrpSpPr>
        <p:grpSpPr>
          <a:xfrm>
            <a:off x="1173084" y="4754881"/>
            <a:ext cx="1311945" cy="344252"/>
            <a:chOff x="1334437" y="4260028"/>
            <a:chExt cx="1311945" cy="344252"/>
          </a:xfrm>
        </p:grpSpPr>
        <p:cxnSp>
          <p:nvCxnSpPr>
            <p:cNvPr id="24" name="Straight Arrow Connector 23"/>
            <p:cNvCxnSpPr/>
            <p:nvPr/>
          </p:nvCxnSpPr>
          <p:spPr>
            <a:xfrm flipV="1">
              <a:off x="1334437" y="4260028"/>
              <a:ext cx="1311945" cy="34067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344706"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159701" y="4318181"/>
            <a:ext cx="1454809" cy="1058514"/>
            <a:chOff x="3894268" y="3545767"/>
            <a:chExt cx="1454809" cy="1058514"/>
          </a:xfrm>
        </p:grpSpPr>
        <p:cxnSp>
          <p:nvCxnSpPr>
            <p:cNvPr id="29" name="Straight Arrow Connector 28"/>
            <p:cNvCxnSpPr/>
            <p:nvPr/>
          </p:nvCxnSpPr>
          <p:spPr>
            <a:xfrm flipH="1" flipV="1">
              <a:off x="3894268" y="3545767"/>
              <a:ext cx="153133"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4058159"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6785830" y="4088005"/>
            <a:ext cx="1290918" cy="1058514"/>
            <a:chOff x="5992009" y="3520664"/>
            <a:chExt cx="1290918" cy="1058514"/>
          </a:xfrm>
        </p:grpSpPr>
        <p:cxnSp>
          <p:nvCxnSpPr>
            <p:cNvPr id="31" name="Straight Arrow Connector 30"/>
            <p:cNvCxnSpPr/>
            <p:nvPr/>
          </p:nvCxnSpPr>
          <p:spPr>
            <a:xfrm>
              <a:off x="5992009" y="4579177"/>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5997060" y="3520664"/>
              <a:ext cx="403740"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39" name="Action Button: Custom 38">
            <a:hlinkClick r:id="rId2" action="ppaction://hlinksldjump" highlightClick="1"/>
          </p:cNvPr>
          <p:cNvSpPr/>
          <p:nvPr/>
        </p:nvSpPr>
        <p:spPr>
          <a:xfrm>
            <a:off x="3736038" y="1959250"/>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ction Button: Custom 40">
            <a:hlinkClick r:id="rId3" action="ppaction://hlinksldjump" highlightClick="1"/>
          </p:cNvPr>
          <p:cNvSpPr/>
          <p:nvPr/>
        </p:nvSpPr>
        <p:spPr>
          <a:xfrm>
            <a:off x="925169" y="1924511"/>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ction Button: Custom 41">
            <a:hlinkClick r:id="rId3" action="ppaction://hlinksldjump" highlightClick="1"/>
          </p:cNvPr>
          <p:cNvSpPr/>
          <p:nvPr/>
        </p:nvSpPr>
        <p:spPr>
          <a:xfrm>
            <a:off x="898275" y="4040620"/>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ction Button: Custom 42">
            <a:hlinkClick r:id="rId3" action="ppaction://hlinksldjump" highlightClick="1"/>
          </p:cNvPr>
          <p:cNvSpPr/>
          <p:nvPr/>
        </p:nvSpPr>
        <p:spPr>
          <a:xfrm>
            <a:off x="6433682" y="2027817"/>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Action Button: Custom 44">
            <a:hlinkClick r:id="rId3" action="ppaction://hlinksldjump" highlightClick="1"/>
          </p:cNvPr>
          <p:cNvSpPr/>
          <p:nvPr/>
        </p:nvSpPr>
        <p:spPr>
          <a:xfrm>
            <a:off x="3736201" y="3984029"/>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Action Button: Custom 45">
            <a:hlinkClick r:id="rId3" action="ppaction://hlinksldjump" highlightClick="1"/>
          </p:cNvPr>
          <p:cNvSpPr/>
          <p:nvPr/>
        </p:nvSpPr>
        <p:spPr>
          <a:xfrm>
            <a:off x="6433681" y="3931248"/>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0356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9940" y="609600"/>
            <a:ext cx="7756786" cy="5524500"/>
          </a:xfrm>
        </p:spPr>
        <p:txBody>
          <a:bodyPr>
            <a:normAutofit/>
          </a:bodyPr>
          <a:lstStyle/>
          <a:p>
            <a:pPr marL="0" indent="0" algn="ctr">
              <a:buNone/>
            </a:pPr>
            <a:endParaRPr lang="en-US" sz="2800" dirty="0" smtClean="0"/>
          </a:p>
          <a:p>
            <a:pPr marL="0" indent="0" algn="ctr">
              <a:buNone/>
            </a:pPr>
            <a:endParaRPr lang="en-US" sz="2800" dirty="0"/>
          </a:p>
          <a:p>
            <a:pPr marL="0" indent="0" algn="ctr">
              <a:buNone/>
            </a:pPr>
            <a:r>
              <a:rPr lang="en-US" sz="2800" dirty="0" smtClean="0"/>
              <a:t>Sorry. That was not the correct choice. Try again!</a:t>
            </a:r>
            <a:endParaRPr lang="en-US" sz="2800" dirty="0"/>
          </a:p>
        </p:txBody>
      </p:sp>
      <p:sp>
        <p:nvSpPr>
          <p:cNvPr id="3" name="Action Button: Custom 2">
            <a:hlinkClick r:id="rId2" action="ppaction://hlinksldjump" highlightClick="1"/>
          </p:cNvPr>
          <p:cNvSpPr/>
          <p:nvPr/>
        </p:nvSpPr>
        <p:spPr>
          <a:xfrm>
            <a:off x="0" y="0"/>
            <a:ext cx="96012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30569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US" sz="2800" dirty="0" smtClean="0"/>
          </a:p>
          <a:p>
            <a:pPr marL="0" indent="0">
              <a:buNone/>
            </a:pPr>
            <a:endParaRPr lang="en-US" sz="2800" dirty="0"/>
          </a:p>
          <a:p>
            <a:pPr marL="0" indent="0">
              <a:buNone/>
            </a:pPr>
            <a:endParaRPr lang="en-US" sz="2800" dirty="0" smtClean="0"/>
          </a:p>
          <a:p>
            <a:pPr marL="0" indent="0" algn="ctr">
              <a:buNone/>
            </a:pPr>
            <a:r>
              <a:rPr lang="en-US" sz="2800" dirty="0" smtClean="0"/>
              <a:t>Good Job! </a:t>
            </a:r>
            <a:endParaRPr lang="en-US" sz="2800" dirty="0"/>
          </a:p>
        </p:txBody>
      </p:sp>
    </p:spTree>
    <p:extLst>
      <p:ext uri="{BB962C8B-B14F-4D97-AF65-F5344CB8AC3E}">
        <p14:creationId xmlns:p14="http://schemas.microsoft.com/office/powerpoint/2010/main" val="30400807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168998"/>
            <a:ext cx="8177529" cy="5524500"/>
          </a:xfrm>
        </p:spPr>
        <p:txBody>
          <a:bodyPr/>
          <a:lstStyle/>
          <a:p>
            <a:pPr marL="0" indent="0" algn="ctr">
              <a:buNone/>
            </a:pPr>
            <a:r>
              <a:rPr lang="en-US" dirty="0" smtClean="0"/>
              <a:t>Click on any obtuse angle.</a:t>
            </a:r>
          </a:p>
          <a:p>
            <a:pPr marL="0" indent="0">
              <a:buNone/>
            </a:pPr>
            <a:endParaRPr lang="en-US" dirty="0"/>
          </a:p>
          <a:p>
            <a:pPr marL="0" indent="0">
              <a:buNone/>
            </a:pPr>
            <a:endParaRPr lang="en-US" dirty="0"/>
          </a:p>
        </p:txBody>
      </p:sp>
      <p:grpSp>
        <p:nvGrpSpPr>
          <p:cNvPr id="26" name="Group 25"/>
          <p:cNvGrpSpPr/>
          <p:nvPr/>
        </p:nvGrpSpPr>
        <p:grpSpPr>
          <a:xfrm>
            <a:off x="1075776" y="2194560"/>
            <a:ext cx="1936377" cy="892886"/>
            <a:chOff x="1237129" y="2194560"/>
            <a:chExt cx="1936377" cy="892886"/>
          </a:xfrm>
        </p:grpSpPr>
        <p:cxnSp>
          <p:nvCxnSpPr>
            <p:cNvPr id="4" name="Straight Arrow Connector 3"/>
            <p:cNvCxnSpPr/>
            <p:nvPr/>
          </p:nvCxnSpPr>
          <p:spPr>
            <a:xfrm flipH="1" flipV="1">
              <a:off x="1237129" y="2194560"/>
              <a:ext cx="645460" cy="892886"/>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882588" y="3087445"/>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3957632" y="2086984"/>
            <a:ext cx="1243105" cy="1108038"/>
            <a:chOff x="957431" y="2194560"/>
            <a:chExt cx="1452282" cy="1301675"/>
          </a:xfrm>
        </p:grpSpPr>
        <p:cxnSp>
          <p:nvCxnSpPr>
            <p:cNvPr id="11" name="Straight Arrow Connector 10"/>
            <p:cNvCxnSpPr/>
            <p:nvPr/>
          </p:nvCxnSpPr>
          <p:spPr>
            <a:xfrm flipV="1">
              <a:off x="957431" y="2194560"/>
              <a:ext cx="21515" cy="1301675"/>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957431" y="3496235"/>
              <a:ext cx="1452282"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6729517" y="2436606"/>
            <a:ext cx="1613647" cy="650839"/>
            <a:chOff x="5830645" y="2436607"/>
            <a:chExt cx="1613647" cy="650839"/>
          </a:xfrm>
        </p:grpSpPr>
        <p:cxnSp>
          <p:nvCxnSpPr>
            <p:cNvPr id="21" name="Straight Arrow Connector 20"/>
            <p:cNvCxnSpPr/>
            <p:nvPr/>
          </p:nvCxnSpPr>
          <p:spPr>
            <a:xfrm>
              <a:off x="5830645" y="3087446"/>
              <a:ext cx="1613647"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833170" y="2436607"/>
              <a:ext cx="1398494" cy="650838"/>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6" name="Group 35"/>
          <p:cNvGrpSpPr/>
          <p:nvPr/>
        </p:nvGrpSpPr>
        <p:grpSpPr>
          <a:xfrm>
            <a:off x="1173084" y="4754881"/>
            <a:ext cx="1311945" cy="344252"/>
            <a:chOff x="1334437" y="4260028"/>
            <a:chExt cx="1311945" cy="344252"/>
          </a:xfrm>
        </p:grpSpPr>
        <p:cxnSp>
          <p:nvCxnSpPr>
            <p:cNvPr id="24" name="Straight Arrow Connector 23"/>
            <p:cNvCxnSpPr/>
            <p:nvPr/>
          </p:nvCxnSpPr>
          <p:spPr>
            <a:xfrm flipV="1">
              <a:off x="1334437" y="4260028"/>
              <a:ext cx="1311945" cy="34067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344706"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159701" y="4318181"/>
            <a:ext cx="1454809" cy="1058514"/>
            <a:chOff x="3894268" y="3545767"/>
            <a:chExt cx="1454809" cy="1058514"/>
          </a:xfrm>
        </p:grpSpPr>
        <p:cxnSp>
          <p:nvCxnSpPr>
            <p:cNvPr id="29" name="Straight Arrow Connector 28"/>
            <p:cNvCxnSpPr/>
            <p:nvPr/>
          </p:nvCxnSpPr>
          <p:spPr>
            <a:xfrm flipH="1" flipV="1">
              <a:off x="3894268" y="3545767"/>
              <a:ext cx="153133"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4058159"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6785830" y="4088005"/>
            <a:ext cx="1290918" cy="1058514"/>
            <a:chOff x="5992009" y="3520664"/>
            <a:chExt cx="1290918" cy="1058514"/>
          </a:xfrm>
        </p:grpSpPr>
        <p:cxnSp>
          <p:nvCxnSpPr>
            <p:cNvPr id="31" name="Straight Arrow Connector 30"/>
            <p:cNvCxnSpPr/>
            <p:nvPr/>
          </p:nvCxnSpPr>
          <p:spPr>
            <a:xfrm>
              <a:off x="5992009" y="4579177"/>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5997060" y="3520664"/>
              <a:ext cx="403740"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39" name="Action Button: Custom 38">
            <a:hlinkClick r:id="rId2" action="ppaction://hlinksldjump" highlightClick="1"/>
          </p:cNvPr>
          <p:cNvSpPr/>
          <p:nvPr/>
        </p:nvSpPr>
        <p:spPr>
          <a:xfrm>
            <a:off x="777075" y="1959250"/>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ction Button: Custom 40">
            <a:hlinkClick r:id="rId3" action="ppaction://hlinksldjump" highlightClick="1"/>
          </p:cNvPr>
          <p:cNvSpPr/>
          <p:nvPr/>
        </p:nvSpPr>
        <p:spPr>
          <a:xfrm>
            <a:off x="3611892" y="2011814"/>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ction Button: Custom 27">
            <a:hlinkClick r:id="rId2" action="ppaction://hlinksldjump" highlightClick="1"/>
          </p:cNvPr>
          <p:cNvSpPr/>
          <p:nvPr/>
        </p:nvSpPr>
        <p:spPr>
          <a:xfrm>
            <a:off x="3612393" y="3972053"/>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ction Button: Custom 32">
            <a:hlinkClick r:id="rId3" action="ppaction://hlinksldjump" highlightClick="1"/>
          </p:cNvPr>
          <p:cNvSpPr/>
          <p:nvPr/>
        </p:nvSpPr>
        <p:spPr>
          <a:xfrm>
            <a:off x="6433681" y="2011814"/>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Action Button: Custom 33">
            <a:hlinkClick r:id="rId3" action="ppaction://hlinksldjump" highlightClick="1"/>
          </p:cNvPr>
          <p:cNvSpPr/>
          <p:nvPr/>
        </p:nvSpPr>
        <p:spPr>
          <a:xfrm>
            <a:off x="806835" y="3972053"/>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Action Button: Custom 34">
            <a:hlinkClick r:id="rId3" action="ppaction://hlinksldjump" highlightClick="1"/>
          </p:cNvPr>
          <p:cNvSpPr/>
          <p:nvPr/>
        </p:nvSpPr>
        <p:spPr>
          <a:xfrm>
            <a:off x="6460954" y="4019104"/>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10994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9940" y="609600"/>
            <a:ext cx="7756786" cy="5524500"/>
          </a:xfrm>
        </p:spPr>
        <p:txBody>
          <a:bodyPr>
            <a:normAutofit/>
          </a:bodyPr>
          <a:lstStyle/>
          <a:p>
            <a:pPr marL="0" indent="0" algn="ctr">
              <a:buNone/>
            </a:pPr>
            <a:endParaRPr lang="en-US" sz="2800" dirty="0" smtClean="0"/>
          </a:p>
          <a:p>
            <a:pPr marL="0" indent="0" algn="ctr">
              <a:buNone/>
            </a:pPr>
            <a:endParaRPr lang="en-US" sz="2800" dirty="0"/>
          </a:p>
          <a:p>
            <a:pPr marL="0" indent="0" algn="ctr">
              <a:buNone/>
            </a:pPr>
            <a:r>
              <a:rPr lang="en-US" sz="2800" dirty="0" smtClean="0"/>
              <a:t>Sorry. That was not the correct choice. Try again!</a:t>
            </a:r>
            <a:endParaRPr lang="en-US" sz="2800" dirty="0"/>
          </a:p>
        </p:txBody>
      </p:sp>
      <p:sp>
        <p:nvSpPr>
          <p:cNvPr id="3" name="Action Button: Custom 2">
            <a:hlinkClick r:id="" action="ppaction://hlinkshowjump?jump=previousslide" highlightClick="1"/>
          </p:cNvPr>
          <p:cNvSpPr/>
          <p:nvPr/>
        </p:nvSpPr>
        <p:spPr>
          <a:xfrm>
            <a:off x="0" y="0"/>
            <a:ext cx="96012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9783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US" sz="2800" dirty="0" smtClean="0"/>
          </a:p>
          <a:p>
            <a:pPr marL="0" indent="0">
              <a:buNone/>
            </a:pPr>
            <a:endParaRPr lang="en-US" sz="2800" dirty="0"/>
          </a:p>
          <a:p>
            <a:pPr marL="0" indent="0">
              <a:buNone/>
            </a:pPr>
            <a:endParaRPr lang="en-US" sz="2800" dirty="0" smtClean="0"/>
          </a:p>
          <a:p>
            <a:pPr marL="0" indent="0" algn="ctr">
              <a:buNone/>
            </a:pPr>
            <a:r>
              <a:rPr lang="en-US" sz="2800" dirty="0" smtClean="0"/>
              <a:t>Good Job! </a:t>
            </a:r>
            <a:endParaRPr lang="en-US" sz="2800" dirty="0"/>
          </a:p>
        </p:txBody>
      </p:sp>
    </p:spTree>
    <p:extLst>
      <p:ext uri="{BB962C8B-B14F-4D97-AF65-F5344CB8AC3E}">
        <p14:creationId xmlns:p14="http://schemas.microsoft.com/office/powerpoint/2010/main" val="22750854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168998"/>
            <a:ext cx="8177529" cy="5524500"/>
          </a:xfrm>
        </p:spPr>
        <p:txBody>
          <a:bodyPr/>
          <a:lstStyle/>
          <a:p>
            <a:pPr marL="0" indent="0" algn="ctr">
              <a:buNone/>
            </a:pPr>
            <a:r>
              <a:rPr lang="en-US" dirty="0" smtClean="0"/>
              <a:t>Click on any acute angle.</a:t>
            </a:r>
          </a:p>
          <a:p>
            <a:pPr marL="0" indent="0">
              <a:buNone/>
            </a:pPr>
            <a:endParaRPr lang="en-US" dirty="0"/>
          </a:p>
          <a:p>
            <a:pPr marL="0" indent="0">
              <a:buNone/>
            </a:pPr>
            <a:endParaRPr lang="en-US" dirty="0"/>
          </a:p>
        </p:txBody>
      </p:sp>
      <p:grpSp>
        <p:nvGrpSpPr>
          <p:cNvPr id="26" name="Group 25"/>
          <p:cNvGrpSpPr/>
          <p:nvPr/>
        </p:nvGrpSpPr>
        <p:grpSpPr>
          <a:xfrm>
            <a:off x="1075776" y="2194560"/>
            <a:ext cx="1936377" cy="892886"/>
            <a:chOff x="1237129" y="2194560"/>
            <a:chExt cx="1936377" cy="892886"/>
          </a:xfrm>
        </p:grpSpPr>
        <p:cxnSp>
          <p:nvCxnSpPr>
            <p:cNvPr id="4" name="Straight Arrow Connector 3"/>
            <p:cNvCxnSpPr/>
            <p:nvPr/>
          </p:nvCxnSpPr>
          <p:spPr>
            <a:xfrm flipH="1" flipV="1">
              <a:off x="1237129" y="2194560"/>
              <a:ext cx="645460" cy="892886"/>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882588" y="3087445"/>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3957632" y="2086984"/>
            <a:ext cx="1243105" cy="1108038"/>
            <a:chOff x="957431" y="2194560"/>
            <a:chExt cx="1452282" cy="1301675"/>
          </a:xfrm>
        </p:grpSpPr>
        <p:cxnSp>
          <p:nvCxnSpPr>
            <p:cNvPr id="11" name="Straight Arrow Connector 10"/>
            <p:cNvCxnSpPr/>
            <p:nvPr/>
          </p:nvCxnSpPr>
          <p:spPr>
            <a:xfrm flipV="1">
              <a:off x="957431" y="2194560"/>
              <a:ext cx="21515" cy="1301675"/>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957431" y="3496235"/>
              <a:ext cx="1452282"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6729517" y="2436606"/>
            <a:ext cx="1613647" cy="650839"/>
            <a:chOff x="5830645" y="2436607"/>
            <a:chExt cx="1613647" cy="650839"/>
          </a:xfrm>
        </p:grpSpPr>
        <p:cxnSp>
          <p:nvCxnSpPr>
            <p:cNvPr id="21" name="Straight Arrow Connector 20"/>
            <p:cNvCxnSpPr/>
            <p:nvPr/>
          </p:nvCxnSpPr>
          <p:spPr>
            <a:xfrm>
              <a:off x="5830645" y="3087446"/>
              <a:ext cx="1613647"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833170" y="2436607"/>
              <a:ext cx="1398494" cy="650838"/>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6" name="Group 35"/>
          <p:cNvGrpSpPr/>
          <p:nvPr/>
        </p:nvGrpSpPr>
        <p:grpSpPr>
          <a:xfrm>
            <a:off x="1173084" y="4754881"/>
            <a:ext cx="1311945" cy="344252"/>
            <a:chOff x="1334437" y="4260028"/>
            <a:chExt cx="1311945" cy="344252"/>
          </a:xfrm>
        </p:grpSpPr>
        <p:cxnSp>
          <p:nvCxnSpPr>
            <p:cNvPr id="24" name="Straight Arrow Connector 23"/>
            <p:cNvCxnSpPr/>
            <p:nvPr/>
          </p:nvCxnSpPr>
          <p:spPr>
            <a:xfrm flipV="1">
              <a:off x="1334437" y="4260028"/>
              <a:ext cx="1311945" cy="34067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344706"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159701" y="4318181"/>
            <a:ext cx="1454809" cy="1058514"/>
            <a:chOff x="3894268" y="3545767"/>
            <a:chExt cx="1454809" cy="1058514"/>
          </a:xfrm>
        </p:grpSpPr>
        <p:cxnSp>
          <p:nvCxnSpPr>
            <p:cNvPr id="29" name="Straight Arrow Connector 28"/>
            <p:cNvCxnSpPr/>
            <p:nvPr/>
          </p:nvCxnSpPr>
          <p:spPr>
            <a:xfrm flipH="1" flipV="1">
              <a:off x="3894268" y="3545767"/>
              <a:ext cx="153133"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4058159" y="4604280"/>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6785830" y="4088005"/>
            <a:ext cx="1290918" cy="1058514"/>
            <a:chOff x="5992009" y="3520664"/>
            <a:chExt cx="1290918" cy="1058514"/>
          </a:xfrm>
        </p:grpSpPr>
        <p:cxnSp>
          <p:nvCxnSpPr>
            <p:cNvPr id="31" name="Straight Arrow Connector 30"/>
            <p:cNvCxnSpPr/>
            <p:nvPr/>
          </p:nvCxnSpPr>
          <p:spPr>
            <a:xfrm>
              <a:off x="5992009" y="4579177"/>
              <a:ext cx="1290918" cy="0"/>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5997060" y="3520664"/>
              <a:ext cx="403740" cy="1058514"/>
            </a:xfrm>
            <a:prstGeom prst="straightConnector1">
              <a:avLst/>
            </a:prstGeom>
            <a:ln w="28575">
              <a:solidFill>
                <a:srgbClr val="E6F812">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39" name="Action Button: Custom 38">
            <a:hlinkClick r:id="rId2" action="ppaction://hlinksldjump" highlightClick="1"/>
          </p:cNvPr>
          <p:cNvSpPr/>
          <p:nvPr/>
        </p:nvSpPr>
        <p:spPr>
          <a:xfrm>
            <a:off x="777075" y="1959250"/>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ction Button: Custom 32">
            <a:hlinkClick r:id="rId3" action="ppaction://hlinksldjump" highlightClick="1"/>
          </p:cNvPr>
          <p:cNvSpPr/>
          <p:nvPr/>
        </p:nvSpPr>
        <p:spPr>
          <a:xfrm>
            <a:off x="6433681" y="2011814"/>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Action Button: Custom 26">
            <a:hlinkClick r:id="rId3" action="ppaction://hlinksldjump" highlightClick="1"/>
          </p:cNvPr>
          <p:cNvSpPr/>
          <p:nvPr/>
        </p:nvSpPr>
        <p:spPr>
          <a:xfrm>
            <a:off x="6433670" y="3972053"/>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ction Button: Custom 39">
            <a:hlinkClick r:id="rId3" action="ppaction://hlinksldjump" highlightClick="1"/>
          </p:cNvPr>
          <p:cNvSpPr/>
          <p:nvPr/>
        </p:nvSpPr>
        <p:spPr>
          <a:xfrm>
            <a:off x="806835" y="3972053"/>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ction Button: Custom 41">
            <a:hlinkClick r:id="rId2" action="ppaction://hlinksldjump" highlightClick="1"/>
          </p:cNvPr>
          <p:cNvSpPr/>
          <p:nvPr/>
        </p:nvSpPr>
        <p:spPr>
          <a:xfrm>
            <a:off x="3605378" y="1977530"/>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ction Button: Custom 42">
            <a:hlinkClick r:id="rId2" action="ppaction://hlinksldjump" highlightClick="1"/>
          </p:cNvPr>
          <p:cNvSpPr/>
          <p:nvPr/>
        </p:nvSpPr>
        <p:spPr>
          <a:xfrm>
            <a:off x="3605879" y="3937302"/>
            <a:ext cx="2212848" cy="1572768"/>
          </a:xfrm>
          <a:prstGeom prst="actionButtonBlank">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10920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9940" y="609600"/>
            <a:ext cx="7756786" cy="5524500"/>
          </a:xfrm>
        </p:spPr>
        <p:txBody>
          <a:bodyPr>
            <a:normAutofit/>
          </a:bodyPr>
          <a:lstStyle/>
          <a:p>
            <a:pPr marL="0" indent="0" algn="ctr">
              <a:buNone/>
            </a:pPr>
            <a:endParaRPr lang="en-US" sz="2800" dirty="0" smtClean="0"/>
          </a:p>
          <a:p>
            <a:pPr marL="0" indent="0" algn="ctr">
              <a:buNone/>
            </a:pPr>
            <a:endParaRPr lang="en-US" sz="2800" dirty="0"/>
          </a:p>
          <a:p>
            <a:pPr marL="0" indent="0" algn="ctr">
              <a:buNone/>
            </a:pPr>
            <a:r>
              <a:rPr lang="en-US" sz="2800" dirty="0" smtClean="0"/>
              <a:t>Sorry. That was not the correct choice. Try again!</a:t>
            </a:r>
            <a:endParaRPr lang="en-US" sz="2800" dirty="0"/>
          </a:p>
        </p:txBody>
      </p:sp>
      <p:sp>
        <p:nvSpPr>
          <p:cNvPr id="3" name="Action Button: Custom 2">
            <a:hlinkClick r:id="" action="ppaction://hlinkshowjump?jump=previousslide" highlightClick="1"/>
          </p:cNvPr>
          <p:cNvSpPr/>
          <p:nvPr/>
        </p:nvSpPr>
        <p:spPr>
          <a:xfrm>
            <a:off x="0" y="0"/>
            <a:ext cx="96012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53145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US" sz="2800" dirty="0" smtClean="0"/>
          </a:p>
          <a:p>
            <a:pPr marL="0" indent="0">
              <a:buNone/>
            </a:pPr>
            <a:endParaRPr lang="en-US" sz="2800" dirty="0"/>
          </a:p>
          <a:p>
            <a:pPr marL="0" indent="0">
              <a:buNone/>
            </a:pPr>
            <a:endParaRPr lang="en-US" sz="2800" dirty="0" smtClean="0"/>
          </a:p>
          <a:p>
            <a:pPr marL="0" indent="0" algn="ctr">
              <a:buNone/>
            </a:pPr>
            <a:r>
              <a:rPr lang="en-US" sz="2800" dirty="0" smtClean="0"/>
              <a:t>Good Job! </a:t>
            </a:r>
            <a:endParaRPr lang="en-US" sz="2800" dirty="0"/>
          </a:p>
        </p:txBody>
      </p:sp>
    </p:spTree>
    <p:extLst>
      <p:ext uri="{BB962C8B-B14F-4D97-AF65-F5344CB8AC3E}">
        <p14:creationId xmlns:p14="http://schemas.microsoft.com/office/powerpoint/2010/main" val="26385095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US" dirty="0" smtClean="0"/>
              <a:t>Go to the following site and play with the tools you see as you scroll down the page, then return here for more learning! </a:t>
            </a:r>
            <a:r>
              <a:rPr lang="en-US" dirty="0">
                <a:hlinkClick r:id="rId2"/>
              </a:rPr>
              <a:t>http://www.mathsisfun.com/angles.html</a:t>
            </a:r>
            <a:endParaRPr lang="en-US" dirty="0"/>
          </a:p>
        </p:txBody>
      </p:sp>
      <p:grpSp>
        <p:nvGrpSpPr>
          <p:cNvPr id="7" name="Group 6"/>
          <p:cNvGrpSpPr/>
          <p:nvPr/>
        </p:nvGrpSpPr>
        <p:grpSpPr>
          <a:xfrm>
            <a:off x="1767016" y="1704203"/>
            <a:ext cx="6284314" cy="4256902"/>
            <a:chOff x="1890584" y="1704203"/>
            <a:chExt cx="6284314" cy="4256902"/>
          </a:xfrm>
        </p:grpSpPr>
        <p:pic>
          <p:nvPicPr>
            <p:cNvPr id="3" name="Picture 2"/>
            <p:cNvPicPr>
              <a:picLocks noChangeAspect="1"/>
            </p:cNvPicPr>
            <p:nvPr/>
          </p:nvPicPr>
          <p:blipFill rotWithShape="1">
            <a:blip r:embed="rId3"/>
            <a:srcRect l="16074" t="14285" r="35195" b="23913"/>
            <a:stretch/>
          </p:blipFill>
          <p:spPr>
            <a:xfrm>
              <a:off x="1890584" y="1704203"/>
              <a:ext cx="6160746" cy="4256902"/>
            </a:xfrm>
            <a:prstGeom prst="rect">
              <a:avLst/>
            </a:prstGeom>
          </p:spPr>
        </p:pic>
        <p:sp>
          <p:nvSpPr>
            <p:cNvPr id="4" name="Left Arrow 3"/>
            <p:cNvSpPr/>
            <p:nvPr/>
          </p:nvSpPr>
          <p:spPr>
            <a:xfrm>
              <a:off x="7742412" y="4819135"/>
              <a:ext cx="432486" cy="185351"/>
            </a:xfrm>
            <a:prstGeom prst="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rot="19472319">
              <a:off x="6856844" y="3014907"/>
              <a:ext cx="432486" cy="185351"/>
            </a:xfrm>
            <a:prstGeom prst="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600146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165899"/>
            <a:ext cx="8262396" cy="4599281"/>
          </a:xfrm>
        </p:spPr>
        <p:txBody>
          <a:bodyPr>
            <a:normAutofit lnSpcReduction="10000"/>
          </a:bodyPr>
          <a:lstStyle/>
          <a:p>
            <a:pPr marL="0" indent="0">
              <a:buNone/>
            </a:pPr>
            <a:r>
              <a:rPr lang="en-US" dirty="0" smtClean="0"/>
              <a:t>Now you are ready to measure angles. It is easy to see if an angle is a right angle (90</a:t>
            </a:r>
            <a:r>
              <a:rPr lang="en-US" baseline="30000" dirty="0" smtClean="0"/>
              <a:t>0</a:t>
            </a:r>
            <a:r>
              <a:rPr lang="en-US" dirty="0" smtClean="0"/>
              <a:t>) or a zero degree (0</a:t>
            </a:r>
            <a:r>
              <a:rPr lang="en-US" baseline="30000" dirty="0" smtClean="0"/>
              <a:t>0)</a:t>
            </a:r>
            <a:r>
              <a:rPr lang="en-US" dirty="0" smtClean="0"/>
              <a:t> angle.</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All angles in between are impossible to measure precisely just by looking at the proximity of the rays. In fact, on an exam, never assume you know how many degrees the images represent. Always solve problems using the number of degrees that they state on the test. Eyes are deceiving sometimes. You need a tool! </a:t>
            </a:r>
          </a:p>
          <a:p>
            <a:pPr marL="0" indent="0">
              <a:buNone/>
            </a:pPr>
            <a:endParaRPr lang="en-US" dirty="0"/>
          </a:p>
        </p:txBody>
      </p:sp>
      <p:pic>
        <p:nvPicPr>
          <p:cNvPr id="12" name="Picture 11"/>
          <p:cNvPicPr>
            <a:picLocks noChangeAspect="1"/>
          </p:cNvPicPr>
          <p:nvPr/>
        </p:nvPicPr>
        <p:blipFill rotWithShape="1">
          <a:blip r:embed="rId2"/>
          <a:srcRect b="52749"/>
          <a:stretch/>
        </p:blipFill>
        <p:spPr>
          <a:xfrm>
            <a:off x="5023165" y="2528574"/>
            <a:ext cx="2366963" cy="1118413"/>
          </a:xfrm>
          <a:prstGeom prst="rect">
            <a:avLst/>
          </a:prstGeom>
        </p:spPr>
      </p:pic>
      <p:cxnSp>
        <p:nvCxnSpPr>
          <p:cNvPr id="13" name="Straight Arrow Connector 12"/>
          <p:cNvCxnSpPr/>
          <p:nvPr/>
        </p:nvCxnSpPr>
        <p:spPr>
          <a:xfrm>
            <a:off x="6221081" y="3646991"/>
            <a:ext cx="1629378" cy="2176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250660" y="3669289"/>
            <a:ext cx="1353288"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725692" y="3205861"/>
            <a:ext cx="433132" cy="369332"/>
          </a:xfrm>
          <a:prstGeom prst="rect">
            <a:avLst/>
          </a:prstGeom>
          <a:noFill/>
        </p:spPr>
        <p:txBody>
          <a:bodyPr wrap="square" rtlCol="0">
            <a:spAutoFit/>
          </a:bodyPr>
          <a:lstStyle/>
          <a:p>
            <a:r>
              <a:rPr lang="en-US" dirty="0" smtClean="0">
                <a:solidFill>
                  <a:srgbClr val="FF0000"/>
                </a:solidFill>
              </a:rPr>
              <a:t> 0</a:t>
            </a:r>
            <a:r>
              <a:rPr lang="en-US" baseline="30000" dirty="0" smtClean="0">
                <a:solidFill>
                  <a:srgbClr val="FF0000"/>
                </a:solidFill>
              </a:rPr>
              <a:t>0</a:t>
            </a:r>
            <a:endParaRPr lang="en-US" dirty="0">
              <a:solidFill>
                <a:srgbClr val="FF0000"/>
              </a:solidFill>
            </a:endParaRPr>
          </a:p>
        </p:txBody>
      </p:sp>
      <p:pic>
        <p:nvPicPr>
          <p:cNvPr id="16"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231593" y="3408142"/>
            <a:ext cx="479842" cy="241466"/>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2017751" y="2257131"/>
            <a:ext cx="2501086" cy="1382610"/>
            <a:chOff x="2896750" y="2064327"/>
            <a:chExt cx="3240814" cy="1791535"/>
          </a:xfrm>
        </p:grpSpPr>
        <p:pic>
          <p:nvPicPr>
            <p:cNvPr id="20" name="Picture 19"/>
            <p:cNvPicPr>
              <a:picLocks noChangeAspect="1"/>
            </p:cNvPicPr>
            <p:nvPr/>
          </p:nvPicPr>
          <p:blipFill rotWithShape="1">
            <a:blip r:embed="rId2"/>
            <a:srcRect b="52749"/>
            <a:stretch/>
          </p:blipFill>
          <p:spPr>
            <a:xfrm>
              <a:off x="2896750" y="2427050"/>
              <a:ext cx="3023878" cy="1428812"/>
            </a:xfrm>
            <a:prstGeom prst="rect">
              <a:avLst/>
            </a:prstGeom>
          </p:spPr>
        </p:pic>
        <p:cxnSp>
          <p:nvCxnSpPr>
            <p:cNvPr id="21" name="Straight Arrow Connector 20"/>
            <p:cNvCxnSpPr>
              <a:stCxn id="20" idx="2"/>
            </p:cNvCxnSpPr>
            <p:nvPr/>
          </p:nvCxnSpPr>
          <p:spPr>
            <a:xfrm flipV="1">
              <a:off x="4408689" y="2064327"/>
              <a:ext cx="0" cy="1791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20" idx="2"/>
            </p:cNvCxnSpPr>
            <p:nvPr/>
          </p:nvCxnSpPr>
          <p:spPr>
            <a:xfrm>
              <a:off x="4408689" y="3855862"/>
              <a:ext cx="1728875"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Freeform 22"/>
            <p:cNvSpPr/>
            <p:nvPr/>
          </p:nvSpPr>
          <p:spPr>
            <a:xfrm>
              <a:off x="4408688" y="3453659"/>
              <a:ext cx="304800" cy="402203"/>
            </a:xfrm>
            <a:custGeom>
              <a:avLst/>
              <a:gdLst>
                <a:gd name="connsiteX0" fmla="*/ 0 w 304800"/>
                <a:gd name="connsiteY0" fmla="*/ 1192 h 402974"/>
                <a:gd name="connsiteX1" fmla="*/ 152400 w 304800"/>
                <a:gd name="connsiteY1" fmla="*/ 28901 h 402974"/>
                <a:gd name="connsiteX2" fmla="*/ 277090 w 304800"/>
                <a:gd name="connsiteY2" fmla="*/ 195156 h 402974"/>
                <a:gd name="connsiteX3" fmla="*/ 304800 w 304800"/>
                <a:gd name="connsiteY3" fmla="*/ 278283 h 402974"/>
                <a:gd name="connsiteX4" fmla="*/ 277090 w 304800"/>
                <a:gd name="connsiteY4" fmla="*/ 402974 h 402974"/>
                <a:gd name="connsiteX0" fmla="*/ 0 w 328241"/>
                <a:gd name="connsiteY0" fmla="*/ 293 h 402075"/>
                <a:gd name="connsiteX1" fmla="*/ 152400 w 328241"/>
                <a:gd name="connsiteY1" fmla="*/ 28002 h 402075"/>
                <a:gd name="connsiteX2" fmla="*/ 318654 w 328241"/>
                <a:gd name="connsiteY2" fmla="*/ 111130 h 402075"/>
                <a:gd name="connsiteX3" fmla="*/ 304800 w 328241"/>
                <a:gd name="connsiteY3" fmla="*/ 277384 h 402075"/>
                <a:gd name="connsiteX4" fmla="*/ 277090 w 328241"/>
                <a:gd name="connsiteY4" fmla="*/ 402075 h 402075"/>
                <a:gd name="connsiteX0" fmla="*/ 0 w 304800"/>
                <a:gd name="connsiteY0" fmla="*/ 222 h 402004"/>
                <a:gd name="connsiteX1" fmla="*/ 152400 w 304800"/>
                <a:gd name="connsiteY1" fmla="*/ 27931 h 402004"/>
                <a:gd name="connsiteX2" fmla="*/ 277090 w 304800"/>
                <a:gd name="connsiteY2" fmla="*/ 83350 h 402004"/>
                <a:gd name="connsiteX3" fmla="*/ 304800 w 304800"/>
                <a:gd name="connsiteY3" fmla="*/ 277313 h 402004"/>
                <a:gd name="connsiteX4" fmla="*/ 277090 w 304800"/>
                <a:gd name="connsiteY4" fmla="*/ 402004 h 402004"/>
                <a:gd name="connsiteX0" fmla="*/ 0 w 514901"/>
                <a:gd name="connsiteY0" fmla="*/ 77596 h 479378"/>
                <a:gd name="connsiteX1" fmla="*/ 152400 w 514901"/>
                <a:gd name="connsiteY1" fmla="*/ 105305 h 479378"/>
                <a:gd name="connsiteX2" fmla="*/ 512617 w 514901"/>
                <a:gd name="connsiteY2" fmla="*/ 8324 h 479378"/>
                <a:gd name="connsiteX3" fmla="*/ 304800 w 514901"/>
                <a:gd name="connsiteY3" fmla="*/ 354687 h 479378"/>
                <a:gd name="connsiteX4" fmla="*/ 277090 w 514901"/>
                <a:gd name="connsiteY4" fmla="*/ 479378 h 479378"/>
                <a:gd name="connsiteX0" fmla="*/ 0 w 304800"/>
                <a:gd name="connsiteY0" fmla="*/ 421 h 402203"/>
                <a:gd name="connsiteX1" fmla="*/ 152400 w 304800"/>
                <a:gd name="connsiteY1" fmla="*/ 28130 h 402203"/>
                <a:gd name="connsiteX2" fmla="*/ 277090 w 304800"/>
                <a:gd name="connsiteY2" fmla="*/ 138967 h 402203"/>
                <a:gd name="connsiteX3" fmla="*/ 304800 w 304800"/>
                <a:gd name="connsiteY3" fmla="*/ 277512 h 402203"/>
                <a:gd name="connsiteX4" fmla="*/ 277090 w 304800"/>
                <a:gd name="connsiteY4" fmla="*/ 402203 h 4022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402203">
                  <a:moveTo>
                    <a:pt x="0" y="421"/>
                  </a:moveTo>
                  <a:cubicBezTo>
                    <a:pt x="53109" y="-1888"/>
                    <a:pt x="106218" y="5039"/>
                    <a:pt x="152400" y="28130"/>
                  </a:cubicBezTo>
                  <a:cubicBezTo>
                    <a:pt x="198582" y="51221"/>
                    <a:pt x="251690" y="97403"/>
                    <a:pt x="277090" y="138967"/>
                  </a:cubicBezTo>
                  <a:cubicBezTo>
                    <a:pt x="302490" y="180531"/>
                    <a:pt x="304800" y="233639"/>
                    <a:pt x="304800" y="277512"/>
                  </a:cubicBezTo>
                  <a:cubicBezTo>
                    <a:pt x="304800" y="321385"/>
                    <a:pt x="290945" y="357175"/>
                    <a:pt x="277090" y="402203"/>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590812" y="3371850"/>
              <a:ext cx="550151" cy="369332"/>
            </a:xfrm>
            <a:prstGeom prst="rect">
              <a:avLst/>
            </a:prstGeom>
            <a:noFill/>
          </p:spPr>
          <p:txBody>
            <a:bodyPr wrap="none" rtlCol="0">
              <a:spAutoFit/>
            </a:bodyPr>
            <a:lstStyle/>
            <a:p>
              <a:r>
                <a:rPr lang="en-US" dirty="0">
                  <a:solidFill>
                    <a:srgbClr val="FF0000"/>
                  </a:solidFill>
                </a:rPr>
                <a:t> 90</a:t>
              </a:r>
              <a:r>
                <a:rPr lang="en-US" baseline="30000" dirty="0">
                  <a:solidFill>
                    <a:srgbClr val="FF0000"/>
                  </a:solidFill>
                </a:rPr>
                <a:t>0</a:t>
              </a:r>
              <a:endParaRPr lang="en-US" dirty="0">
                <a:solidFill>
                  <a:srgbClr val="FF0000"/>
                </a:solidFill>
              </a:endParaRPr>
            </a:p>
          </p:txBody>
        </p:sp>
      </p:grpSp>
    </p:spTree>
    <p:extLst>
      <p:ext uri="{BB962C8B-B14F-4D97-AF65-F5344CB8AC3E}">
        <p14:creationId xmlns:p14="http://schemas.microsoft.com/office/powerpoint/2010/main" val="19670231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11929" y="1069467"/>
            <a:ext cx="8501738" cy="5240526"/>
          </a:xfrm>
        </p:spPr>
        <p:txBody>
          <a:bodyPr>
            <a:normAutofit/>
          </a:bodyPr>
          <a:lstStyle/>
          <a:p>
            <a:pPr marL="0" indent="0">
              <a:buNone/>
            </a:pPr>
            <a:r>
              <a:rPr lang="en-US" dirty="0" smtClean="0"/>
              <a:t>Take out your flashcard library, and add this new term to it.</a:t>
            </a:r>
          </a:p>
          <a:p>
            <a:pPr marL="0" indent="0">
              <a:buNone/>
            </a:pPr>
            <a:r>
              <a:rPr lang="en-US" dirty="0" smtClean="0"/>
              <a:t>A protractor is a tool that measures the degree of any angle… usually on paper</a:t>
            </a:r>
            <a:r>
              <a:rPr lang="en-US" dirty="0"/>
              <a:t>.</a:t>
            </a:r>
            <a:endParaRPr lang="en-US" dirty="0" smtClean="0"/>
          </a:p>
          <a:p>
            <a:pPr marL="0" indent="0">
              <a:buNone/>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Go to the next slide to watch a video on how to use a protractor to measure angles. </a:t>
            </a:r>
          </a:p>
          <a:p>
            <a:pPr marL="0" indent="0">
              <a:buNone/>
            </a:pPr>
            <a:r>
              <a:rPr lang="en-US" dirty="0" smtClean="0"/>
              <a:t>Allow a few seconds for the video to load.</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a:p>
          <a:p>
            <a:pPr marL="0" indent="0">
              <a:buNone/>
            </a:pPr>
            <a:endParaRPr lang="en-US" dirty="0"/>
          </a:p>
        </p:txBody>
      </p:sp>
      <p:pic>
        <p:nvPicPr>
          <p:cNvPr id="15374" name="Picture 14" descr="http://images.clipart.com/thw/thw11/CL/5344_2005010018/000803_1062_66/22063745.thb.jpg?000803_1062_6641_v__v"/>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89623" l="0" r="100000"/>
                    </a14:imgEffect>
                  </a14:imgLayer>
                </a14:imgProps>
              </a:ext>
              <a:ext uri="{28A0092B-C50C-407E-A947-70E740481C1C}">
                <a14:useLocalDpi xmlns:a14="http://schemas.microsoft.com/office/drawing/2010/main" val="0"/>
              </a:ext>
            </a:extLst>
          </a:blip>
          <a:srcRect/>
          <a:stretch>
            <a:fillRect/>
          </a:stretch>
        </p:blipFill>
        <p:spPr bwMode="auto">
          <a:xfrm>
            <a:off x="6813035" y="103982"/>
            <a:ext cx="1050163" cy="954148"/>
          </a:xfrm>
          <a:prstGeom prst="rect">
            <a:avLst/>
          </a:prstGeom>
          <a:noFill/>
          <a:extLst>
            <a:ext uri="{909E8E84-426E-40DD-AFC4-6F175D3DCCD1}">
              <a14:hiddenFill xmlns:a14="http://schemas.microsoft.com/office/drawing/2010/main">
                <a:solidFill>
                  <a:srgbClr val="FFFFFF"/>
                </a:solidFill>
              </a14:hiddenFill>
            </a:ext>
          </a:extLst>
        </p:spPr>
      </p:pic>
      <p:pic>
        <p:nvPicPr>
          <p:cNvPr id="15378" name="Picture 18" descr="http://images.clipart.com/thb/thb4/43F/comp_pic_enc_vol_04/801397.thb.jpg?cpe072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5923" y="2301764"/>
            <a:ext cx="3333750" cy="1400175"/>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316829" y="417032"/>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5. PROTRACTORS</a:t>
            </a:r>
            <a:endParaRPr lang="en-US" dirty="0">
              <a:solidFill>
                <a:srgbClr val="FFC000"/>
              </a:solidFill>
            </a:endParaRPr>
          </a:p>
        </p:txBody>
      </p:sp>
      <p:pic>
        <p:nvPicPr>
          <p:cNvPr id="8" name="Picture 7"/>
          <p:cNvPicPr>
            <a:picLocks noChangeAspect="1"/>
          </p:cNvPicPr>
          <p:nvPr/>
        </p:nvPicPr>
        <p:blipFill>
          <a:blip r:embed="rId5"/>
          <a:stretch>
            <a:fillRect/>
          </a:stretch>
        </p:blipFill>
        <p:spPr>
          <a:xfrm>
            <a:off x="6496019" y="4525389"/>
            <a:ext cx="837492" cy="1040082"/>
          </a:xfrm>
          <a:prstGeom prst="rect">
            <a:avLst/>
          </a:prstGeom>
        </p:spPr>
      </p:pic>
    </p:spTree>
    <p:extLst>
      <p:ext uri="{BB962C8B-B14F-4D97-AF65-F5344CB8AC3E}">
        <p14:creationId xmlns:p14="http://schemas.microsoft.com/office/powerpoint/2010/main" val="100626780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75" y="526473"/>
            <a:ext cx="9491025" cy="6169170"/>
          </a:xfrm>
          <a:prstGeom prst="rect">
            <a:avLst/>
          </a:prstGeom>
          <a:noFill/>
          <a:extLst>
            <a:ext uri="{909E8E84-426E-40DD-AFC4-6F175D3DCCD1}">
              <a14:hiddenFill xmlns:a14="http://schemas.microsoft.com/office/drawing/2010/main">
                <a:solidFill>
                  <a:srgbClr val="FFFFFF"/>
                </a:solidFill>
              </a14:hiddenFill>
            </a:ext>
          </a:extLst>
        </p:spPr>
      </p:pic>
      <p:pic>
        <p:nvPicPr>
          <p:cNvPr id="2" name="t4xCOUNEInI"/>
          <p:cNvPicPr>
            <a:picLocks noRot="1" noChangeAspect="1"/>
          </p:cNvPicPr>
          <p:nvPr>
            <a:videoFile r:link="rId1"/>
          </p:nvPr>
        </p:nvPicPr>
        <p:blipFill>
          <a:blip r:embed="rId4"/>
          <a:stretch>
            <a:fillRect/>
          </a:stretch>
        </p:blipFill>
        <p:spPr>
          <a:xfrm>
            <a:off x="546100" y="939800"/>
            <a:ext cx="8610600" cy="4843463"/>
          </a:xfrm>
          <a:prstGeom prst="rect">
            <a:avLst/>
          </a:prstGeom>
        </p:spPr>
      </p:pic>
      <p:sp>
        <p:nvSpPr>
          <p:cNvPr id="3" name="TextBox 2"/>
          <p:cNvSpPr txBox="1"/>
          <p:nvPr/>
        </p:nvSpPr>
        <p:spPr>
          <a:xfrm>
            <a:off x="1697587" y="108803"/>
            <a:ext cx="6307625" cy="830997"/>
          </a:xfrm>
          <a:prstGeom prst="rect">
            <a:avLst/>
          </a:prstGeom>
          <a:noFill/>
        </p:spPr>
        <p:txBody>
          <a:bodyPr wrap="none" rtlCol="0">
            <a:spAutoFit/>
          </a:bodyPr>
          <a:lstStyle/>
          <a:p>
            <a:pPr algn="ctr"/>
            <a:r>
              <a:rPr lang="en-US" sz="2400" dirty="0">
                <a:hlinkClick r:id="rId5"/>
              </a:rPr>
              <a:t>http://www.youtube.com/watch?v=t4xCOUNEInI</a:t>
            </a:r>
            <a:endParaRPr lang="en-US" sz="2400" dirty="0"/>
          </a:p>
          <a:p>
            <a:pPr algn="ctr"/>
            <a:r>
              <a:rPr lang="en-US" sz="2400" dirty="0" smtClean="0"/>
              <a:t>Allow a few seconds for the video to load.</a:t>
            </a:r>
            <a:endParaRPr lang="en-US" sz="2400" dirty="0"/>
          </a:p>
        </p:txBody>
      </p:sp>
    </p:spTree>
    <p:extLst>
      <p:ext uri="{BB962C8B-B14F-4D97-AF65-F5344CB8AC3E}">
        <p14:creationId xmlns:p14="http://schemas.microsoft.com/office/powerpoint/2010/main" val="268536180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1835" y="820137"/>
            <a:ext cx="8177529" cy="4375898"/>
          </a:xfrm>
        </p:spPr>
        <p:txBody>
          <a:bodyPr>
            <a:normAutofit/>
          </a:bodyPr>
          <a:lstStyle/>
          <a:p>
            <a:pPr marL="0" indent="0">
              <a:buNone/>
            </a:pPr>
            <a:r>
              <a:rPr lang="en-US" sz="2400" dirty="0" smtClean="0"/>
              <a:t>Now we are ready to talk  more about how triangles help you measure and interpret the gradient amounts you will face as you work with trucks or heavy equipment.</a:t>
            </a:r>
            <a:endParaRPr lang="en-US" sz="2400" dirty="0"/>
          </a:p>
        </p:txBody>
      </p:sp>
      <p:grpSp>
        <p:nvGrpSpPr>
          <p:cNvPr id="6" name="Group 5"/>
          <p:cNvGrpSpPr/>
          <p:nvPr/>
        </p:nvGrpSpPr>
        <p:grpSpPr>
          <a:xfrm>
            <a:off x="3318734" y="2544763"/>
            <a:ext cx="3770555" cy="1941175"/>
            <a:chOff x="3318734" y="2544763"/>
            <a:chExt cx="3770555" cy="1941175"/>
          </a:xfrm>
        </p:grpSpPr>
        <p:sp>
          <p:nvSpPr>
            <p:cNvPr id="3" name="Isosceles Triangle 2"/>
            <p:cNvSpPr/>
            <p:nvPr/>
          </p:nvSpPr>
          <p:spPr>
            <a:xfrm>
              <a:off x="3318734" y="2678654"/>
              <a:ext cx="3770555" cy="180728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18478" flipH="1">
              <a:off x="3634203" y="2544763"/>
              <a:ext cx="1057039" cy="5319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544111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1227817"/>
            <a:ext cx="8501738" cy="4981994"/>
          </a:xfrm>
        </p:spPr>
        <p:txBody>
          <a:bodyPr>
            <a:normAutofit fontScale="92500" lnSpcReduction="20000"/>
          </a:bodyPr>
          <a:lstStyle/>
          <a:p>
            <a:pPr marL="0" indent="0">
              <a:buNone/>
            </a:pPr>
            <a:r>
              <a:rPr lang="en-US" dirty="0" smtClean="0"/>
              <a:t>The images we used to show angles had only one angle each. There were only two intersecting rays or lines in each image. That means that they form one angle where they meet. </a:t>
            </a:r>
          </a:p>
          <a:p>
            <a:pPr marL="0" indent="0">
              <a:buNone/>
            </a:pPr>
            <a:r>
              <a:rPr lang="en-US" dirty="0" smtClean="0"/>
              <a:t>What happens when you draw an </a:t>
            </a:r>
            <a:r>
              <a:rPr lang="en-US" sz="2200" dirty="0" smtClean="0"/>
              <a:t>additional</a:t>
            </a:r>
            <a:r>
              <a:rPr lang="en-US" dirty="0" smtClean="0"/>
              <a:t> line to intercept both of those rays? How many angles are formed?</a:t>
            </a:r>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smtClean="0"/>
          </a:p>
          <a:p>
            <a:pPr marL="0" indent="0">
              <a:buNone/>
            </a:pPr>
            <a:r>
              <a:rPr lang="en-US" dirty="0" smtClean="0"/>
              <a:t>If you counted three, you are right! Draw the images above and draw curves to show the angles in each one. </a:t>
            </a:r>
          </a:p>
          <a:p>
            <a:pPr marL="0" indent="0">
              <a:buNone/>
            </a:pPr>
            <a:r>
              <a:rPr lang="en-US" sz="2600" dirty="0" smtClean="0"/>
              <a:t>“</a:t>
            </a:r>
            <a:r>
              <a:rPr lang="en-US" sz="2600" dirty="0" smtClean="0">
                <a:solidFill>
                  <a:srgbClr val="FFC000"/>
                </a:solidFill>
              </a:rPr>
              <a:t>TRI</a:t>
            </a:r>
            <a:r>
              <a:rPr lang="en-US" sz="2600" dirty="0" smtClean="0"/>
              <a:t>” comes from both Greek and Latin. TRI means three (3). </a:t>
            </a:r>
            <a:r>
              <a:rPr lang="en-US" sz="2600" dirty="0" smtClean="0">
                <a:solidFill>
                  <a:srgbClr val="FFC000"/>
                </a:solidFill>
              </a:rPr>
              <a:t>A triangle is a form that has three angles: tri-angle. </a:t>
            </a:r>
          </a:p>
          <a:p>
            <a:pPr marL="0" indent="0">
              <a:buNone/>
            </a:pPr>
            <a:r>
              <a:rPr lang="en-US" dirty="0" smtClean="0"/>
              <a:t>Make a list of all of the words you know that use “tri” </a:t>
            </a:r>
            <a:r>
              <a:rPr lang="en-US" i="1" dirty="0" smtClean="0"/>
              <a:t>prefix</a:t>
            </a:r>
            <a:r>
              <a:rPr lang="en-US" dirty="0" smtClean="0"/>
              <a:t> (word beginning), like tripod (3 legged), or triathlon (3-part competition). </a:t>
            </a:r>
            <a:endParaRPr lang="en-US" dirty="0"/>
          </a:p>
        </p:txBody>
      </p:sp>
      <p:grpSp>
        <p:nvGrpSpPr>
          <p:cNvPr id="36" name="Group 35"/>
          <p:cNvGrpSpPr/>
          <p:nvPr/>
        </p:nvGrpSpPr>
        <p:grpSpPr>
          <a:xfrm>
            <a:off x="475245" y="2860251"/>
            <a:ext cx="8644865" cy="1265306"/>
            <a:chOff x="475245" y="2860251"/>
            <a:chExt cx="8644865" cy="1265306"/>
          </a:xfrm>
        </p:grpSpPr>
        <p:cxnSp>
          <p:nvCxnSpPr>
            <p:cNvPr id="5" name="Straight Arrow Connector 4"/>
            <p:cNvCxnSpPr/>
            <p:nvPr/>
          </p:nvCxnSpPr>
          <p:spPr>
            <a:xfrm>
              <a:off x="2547318" y="3745708"/>
              <a:ext cx="1473797" cy="10758"/>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2547318" y="3326160"/>
              <a:ext cx="1473797" cy="419548"/>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6473761" y="2917370"/>
              <a:ext cx="645459" cy="839096"/>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161790" y="3756466"/>
              <a:ext cx="957430"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7861465" y="3425668"/>
              <a:ext cx="1258645" cy="220532"/>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7861465" y="3635442"/>
              <a:ext cx="1258645"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068096" y="3756466"/>
              <a:ext cx="1062716"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508698" y="3014189"/>
              <a:ext cx="559398" cy="742277"/>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4759567" y="3051840"/>
              <a:ext cx="32273" cy="666974"/>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791840" y="3718814"/>
              <a:ext cx="828339" cy="0"/>
            </a:xfrm>
            <a:prstGeom prst="straightConnector1">
              <a:avLst/>
            </a:prstGeom>
            <a:ln w="38100">
              <a:solidFill>
                <a:srgbClr val="96FF1C">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75245" y="3051840"/>
              <a:ext cx="1622114" cy="779930"/>
            </a:xfrm>
            <a:prstGeom prst="straightConnector1">
              <a:avLst/>
            </a:prstGeom>
            <a:ln w="38100">
              <a:solidFill>
                <a:srgbClr val="96FF1C">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905094" y="3014189"/>
              <a:ext cx="23193" cy="1111368"/>
            </a:xfrm>
            <a:prstGeom prst="straightConnector1">
              <a:avLst/>
            </a:prstGeom>
            <a:ln w="38100">
              <a:solidFill>
                <a:srgbClr val="96FF1C">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4470709" y="2955130"/>
              <a:ext cx="1149470" cy="854338"/>
            </a:xfrm>
            <a:prstGeom prst="straightConnector1">
              <a:avLst/>
            </a:prstGeom>
            <a:ln w="38100">
              <a:solidFill>
                <a:srgbClr val="96FF1C">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6189704" y="2860251"/>
              <a:ext cx="417348" cy="1103942"/>
            </a:xfrm>
            <a:prstGeom prst="straightConnector1">
              <a:avLst/>
            </a:prstGeom>
            <a:ln w="38100">
              <a:solidFill>
                <a:srgbClr val="96FF1C">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7970966" y="3288508"/>
              <a:ext cx="0" cy="494851"/>
            </a:xfrm>
            <a:prstGeom prst="straightConnector1">
              <a:avLst/>
            </a:prstGeom>
            <a:ln w="38100">
              <a:solidFill>
                <a:srgbClr val="96FF1C">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22" name="Title 1"/>
          <p:cNvSpPr txBox="1">
            <a:spLocks/>
          </p:cNvSpPr>
          <p:nvPr/>
        </p:nvSpPr>
        <p:spPr>
          <a:xfrm>
            <a:off x="413598" y="441909"/>
            <a:ext cx="8691937" cy="6261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dirty="0" smtClean="0">
                <a:solidFill>
                  <a:srgbClr val="FFC000"/>
                </a:solidFill>
              </a:rPr>
              <a:t>6. triangles</a:t>
            </a:r>
            <a:endParaRPr lang="en-US" dirty="0">
              <a:solidFill>
                <a:srgbClr val="FFC000"/>
              </a:solidFill>
            </a:endParaRPr>
          </a:p>
        </p:txBody>
      </p:sp>
    </p:spTree>
    <p:extLst>
      <p:ext uri="{BB962C8B-B14F-4D97-AF65-F5344CB8AC3E}">
        <p14:creationId xmlns:p14="http://schemas.microsoft.com/office/powerpoint/2010/main" val="6044137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36825" y="609600"/>
            <a:ext cx="8177529" cy="5524500"/>
          </a:xfrm>
        </p:spPr>
        <p:txBody>
          <a:bodyPr/>
          <a:lstStyle/>
          <a:p>
            <a:pPr marL="0" indent="0">
              <a:buNone/>
            </a:pPr>
            <a:r>
              <a:rPr lang="en-US" dirty="0" smtClean="0"/>
              <a:t>Truckers need to know how to measure triangles. Why? Because road inclines or the inclination of an arm on a piece of heavy equipment are all measured using formulas relating to triangles. Knowing those formulas will avoid fatal accidents!</a:t>
            </a:r>
          </a:p>
          <a:p>
            <a:pPr marL="0" indent="0">
              <a:buNone/>
            </a:pPr>
            <a:r>
              <a:rPr lang="en-US" dirty="0" smtClean="0"/>
              <a:t>You will learn to measure  and estimate gradients in another unit, after you are very familiar with measuring angles.</a:t>
            </a:r>
          </a:p>
          <a:p>
            <a:pPr marL="0" indent="0">
              <a:buNone/>
            </a:pPr>
            <a:endParaRPr lang="en-US" dirty="0" smtClean="0"/>
          </a:p>
          <a:p>
            <a:pPr marL="0" indent="0">
              <a:buNone/>
            </a:pPr>
            <a:endParaRPr lang="en-US" dirty="0"/>
          </a:p>
          <a:p>
            <a:pPr marL="0" indent="0">
              <a:buNone/>
            </a:pPr>
            <a:endParaRPr lang="en-US" dirty="0"/>
          </a:p>
        </p:txBody>
      </p:sp>
      <p:grpSp>
        <p:nvGrpSpPr>
          <p:cNvPr id="11" name="Group 10"/>
          <p:cNvGrpSpPr/>
          <p:nvPr/>
        </p:nvGrpSpPr>
        <p:grpSpPr>
          <a:xfrm>
            <a:off x="5199045" y="3075004"/>
            <a:ext cx="1774762" cy="1085140"/>
            <a:chOff x="5199045" y="3075004"/>
            <a:chExt cx="1774762" cy="1085140"/>
          </a:xfrm>
        </p:grpSpPr>
        <p:pic>
          <p:nvPicPr>
            <p:cNvPr id="4102" name="Picture 6" descr="http://images.clipart.com/thb/thb4/PH/photogal/photogal2b/industry/1767130.thb.jpg?059_1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9045" y="3075004"/>
              <a:ext cx="1774762" cy="1085140"/>
            </a:xfrm>
            <a:prstGeom prst="rect">
              <a:avLst/>
            </a:prstGeom>
            <a:noFill/>
            <a:extLst>
              <a:ext uri="{909E8E84-426E-40DD-AFC4-6F175D3DCCD1}">
                <a14:hiddenFill xmlns:a14="http://schemas.microsoft.com/office/drawing/2010/main">
                  <a:solidFill>
                    <a:srgbClr val="FFFFFF"/>
                  </a:solidFill>
                </a14:hiddenFill>
              </a:ext>
            </a:extLst>
          </p:spPr>
        </p:pic>
        <p:grpSp>
          <p:nvGrpSpPr>
            <p:cNvPr id="4096" name="Group 4095"/>
            <p:cNvGrpSpPr/>
            <p:nvPr/>
          </p:nvGrpSpPr>
          <p:grpSpPr>
            <a:xfrm>
              <a:off x="5199045" y="3818041"/>
              <a:ext cx="1774762" cy="342103"/>
              <a:chOff x="5199045" y="3215612"/>
              <a:chExt cx="1774762" cy="342103"/>
            </a:xfrm>
          </p:grpSpPr>
          <p:cxnSp>
            <p:nvCxnSpPr>
              <p:cNvPr id="6" name="Straight Connector 5"/>
              <p:cNvCxnSpPr/>
              <p:nvPr/>
            </p:nvCxnSpPr>
            <p:spPr>
              <a:xfrm flipV="1">
                <a:off x="5199045" y="3215612"/>
                <a:ext cx="1774762" cy="342103"/>
              </a:xfrm>
              <a:prstGeom prst="line">
                <a:avLst/>
              </a:prstGeom>
              <a:ln>
                <a:solidFill>
                  <a:srgbClr val="FFFF00">
                    <a:alpha val="60000"/>
                  </a:srgb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973807" y="3215612"/>
                <a:ext cx="0" cy="342103"/>
              </a:xfrm>
              <a:prstGeom prst="line">
                <a:avLst/>
              </a:prstGeom>
              <a:ln>
                <a:solidFill>
                  <a:srgbClr val="FFFF00">
                    <a:alpha val="60000"/>
                  </a:srgb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5199045" y="3557715"/>
                <a:ext cx="1774762" cy="0"/>
              </a:xfrm>
              <a:prstGeom prst="line">
                <a:avLst/>
              </a:prstGeom>
              <a:ln>
                <a:solidFill>
                  <a:srgbClr val="FFFF00">
                    <a:alpha val="60000"/>
                  </a:srgbClr>
                </a:solidFill>
              </a:ln>
            </p:spPr>
            <p:style>
              <a:lnRef idx="1">
                <a:schemeClr val="accent1"/>
              </a:lnRef>
              <a:fillRef idx="0">
                <a:schemeClr val="accent1"/>
              </a:fillRef>
              <a:effectRef idx="0">
                <a:schemeClr val="accent1"/>
              </a:effectRef>
              <a:fontRef idx="minor">
                <a:schemeClr val="tx1"/>
              </a:fontRef>
            </p:style>
          </p:cxnSp>
        </p:grpSp>
      </p:grpSp>
      <p:grpSp>
        <p:nvGrpSpPr>
          <p:cNvPr id="38" name="Group 37"/>
          <p:cNvGrpSpPr/>
          <p:nvPr/>
        </p:nvGrpSpPr>
        <p:grpSpPr>
          <a:xfrm>
            <a:off x="2840605" y="4643989"/>
            <a:ext cx="3969967" cy="1832214"/>
            <a:chOff x="1489073" y="2032002"/>
            <a:chExt cx="6233122" cy="2540003"/>
          </a:xfrm>
        </p:grpSpPr>
        <p:pic>
          <p:nvPicPr>
            <p:cNvPr id="39" name="Picture 2" descr="File:Grade dimension.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9073" y="2032002"/>
              <a:ext cx="6233122" cy="2540003"/>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http://downloads.clipart.com/21624322.png?t=1388593675&amp;h=d8db4debe278b209cff5c6cab87da1c0&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542537" flipH="1">
              <a:off x="2814159" y="3429752"/>
              <a:ext cx="753385" cy="33474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p:cNvGrpSpPr/>
          <p:nvPr/>
        </p:nvGrpSpPr>
        <p:grpSpPr>
          <a:xfrm>
            <a:off x="7338598" y="2515364"/>
            <a:ext cx="1554248" cy="2344771"/>
            <a:chOff x="7338598" y="2515364"/>
            <a:chExt cx="1554248" cy="2344771"/>
          </a:xfrm>
        </p:grpSpPr>
        <p:pic>
          <p:nvPicPr>
            <p:cNvPr id="4104" name="Picture 8" descr="http://images.clipart.com/thb/thb11/PH/5344_2005030011/13/24694495.thb.jpg?010309_0775_7287_n_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38598" y="2515364"/>
              <a:ext cx="1554248" cy="2344771"/>
            </a:xfrm>
            <a:prstGeom prst="rect">
              <a:avLst/>
            </a:prstGeom>
            <a:noFill/>
            <a:extLst>
              <a:ext uri="{909E8E84-426E-40DD-AFC4-6F175D3DCCD1}">
                <a14:hiddenFill xmlns:a14="http://schemas.microsoft.com/office/drawing/2010/main">
                  <a:solidFill>
                    <a:srgbClr val="FFFFFF"/>
                  </a:solidFill>
                </a14:hiddenFill>
              </a:ext>
            </a:extLst>
          </p:spPr>
        </p:pic>
        <p:sp>
          <p:nvSpPr>
            <p:cNvPr id="2" name="Isosceles Triangle 1"/>
            <p:cNvSpPr/>
            <p:nvPr/>
          </p:nvSpPr>
          <p:spPr>
            <a:xfrm>
              <a:off x="7533111" y="3304193"/>
              <a:ext cx="1089674" cy="767115"/>
            </a:xfrm>
            <a:custGeom>
              <a:avLst/>
              <a:gdLst>
                <a:gd name="connsiteX0" fmla="*/ 0 w 1068178"/>
                <a:gd name="connsiteY0" fmla="*/ 798653 h 798653"/>
                <a:gd name="connsiteX1" fmla="*/ 534089 w 1068178"/>
                <a:gd name="connsiteY1" fmla="*/ 0 h 798653"/>
                <a:gd name="connsiteX2" fmla="*/ 1068178 w 1068178"/>
                <a:gd name="connsiteY2" fmla="*/ 798653 h 798653"/>
                <a:gd name="connsiteX3" fmla="*/ 0 w 1068178"/>
                <a:gd name="connsiteY3" fmla="*/ 798653 h 798653"/>
                <a:gd name="connsiteX0" fmla="*/ 21496 w 1089674"/>
                <a:gd name="connsiteY0" fmla="*/ 729205 h 729205"/>
                <a:gd name="connsiteX1" fmla="*/ 0 w 1089674"/>
                <a:gd name="connsiteY1" fmla="*/ 0 h 729205"/>
                <a:gd name="connsiteX2" fmla="*/ 1089674 w 1089674"/>
                <a:gd name="connsiteY2" fmla="*/ 729205 h 729205"/>
                <a:gd name="connsiteX3" fmla="*/ 21496 w 1089674"/>
                <a:gd name="connsiteY3" fmla="*/ 729205 h 729205"/>
              </a:gdLst>
              <a:ahLst/>
              <a:cxnLst>
                <a:cxn ang="0">
                  <a:pos x="connsiteX0" y="connsiteY0"/>
                </a:cxn>
                <a:cxn ang="0">
                  <a:pos x="connsiteX1" y="connsiteY1"/>
                </a:cxn>
                <a:cxn ang="0">
                  <a:pos x="connsiteX2" y="connsiteY2"/>
                </a:cxn>
                <a:cxn ang="0">
                  <a:pos x="connsiteX3" y="connsiteY3"/>
                </a:cxn>
              </a:cxnLst>
              <a:rect l="l" t="t" r="r" b="b"/>
              <a:pathLst>
                <a:path w="1089674" h="729205">
                  <a:moveTo>
                    <a:pt x="21496" y="729205"/>
                  </a:moveTo>
                  <a:lnTo>
                    <a:pt x="0" y="0"/>
                  </a:lnTo>
                  <a:lnTo>
                    <a:pt x="1089674" y="729205"/>
                  </a:lnTo>
                  <a:lnTo>
                    <a:pt x="21496" y="729205"/>
                  </a:lnTo>
                  <a:close/>
                </a:path>
              </a:pathLst>
            </a:cu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p:cNvGrpSpPr/>
          <p:nvPr/>
        </p:nvGrpSpPr>
        <p:grpSpPr>
          <a:xfrm>
            <a:off x="2558812" y="3006295"/>
            <a:ext cx="2006313" cy="1336325"/>
            <a:chOff x="2558812" y="3006295"/>
            <a:chExt cx="2006313" cy="1336325"/>
          </a:xfrm>
        </p:grpSpPr>
        <p:pic>
          <p:nvPicPr>
            <p:cNvPr id="4100" name="Picture 4" descr="http://images.clipart.com/thb/thb9/PH/10016/63552583.thb.jpg?100165378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8812" y="3006295"/>
              <a:ext cx="2006313" cy="1335632"/>
            </a:xfrm>
            <a:prstGeom prst="rect">
              <a:avLst/>
            </a:prstGeom>
            <a:noFill/>
            <a:extLst>
              <a:ext uri="{909E8E84-426E-40DD-AFC4-6F175D3DCCD1}">
                <a14:hiddenFill xmlns:a14="http://schemas.microsoft.com/office/drawing/2010/main">
                  <a:solidFill>
                    <a:srgbClr val="FFFFFF"/>
                  </a:solidFill>
                </a14:hiddenFill>
              </a:ext>
            </a:extLst>
          </p:spPr>
        </p:pic>
        <p:sp>
          <p:nvSpPr>
            <p:cNvPr id="3" name="Isosceles Triangle 2"/>
            <p:cNvSpPr/>
            <p:nvPr/>
          </p:nvSpPr>
          <p:spPr>
            <a:xfrm>
              <a:off x="2892764" y="3729162"/>
              <a:ext cx="902577" cy="613458"/>
            </a:xfrm>
            <a:custGeom>
              <a:avLst/>
              <a:gdLst>
                <a:gd name="connsiteX0" fmla="*/ 0 w 1400288"/>
                <a:gd name="connsiteY0" fmla="*/ 995423 h 995423"/>
                <a:gd name="connsiteX1" fmla="*/ 700144 w 1400288"/>
                <a:gd name="connsiteY1" fmla="*/ 0 h 995423"/>
                <a:gd name="connsiteX2" fmla="*/ 1400288 w 1400288"/>
                <a:gd name="connsiteY2" fmla="*/ 995423 h 995423"/>
                <a:gd name="connsiteX3" fmla="*/ 0 w 1400288"/>
                <a:gd name="connsiteY3" fmla="*/ 995423 h 995423"/>
                <a:gd name="connsiteX0" fmla="*/ 0 w 1400288"/>
                <a:gd name="connsiteY0" fmla="*/ 613458 h 613458"/>
                <a:gd name="connsiteX1" fmla="*/ 28812 w 1400288"/>
                <a:gd name="connsiteY1" fmla="*/ 0 h 613458"/>
                <a:gd name="connsiteX2" fmla="*/ 1400288 w 1400288"/>
                <a:gd name="connsiteY2" fmla="*/ 613458 h 613458"/>
                <a:gd name="connsiteX3" fmla="*/ 0 w 1400288"/>
                <a:gd name="connsiteY3" fmla="*/ 613458 h 613458"/>
                <a:gd name="connsiteX0" fmla="*/ 0 w 902577"/>
                <a:gd name="connsiteY0" fmla="*/ 613458 h 613458"/>
                <a:gd name="connsiteX1" fmla="*/ 28812 w 902577"/>
                <a:gd name="connsiteY1" fmla="*/ 0 h 613458"/>
                <a:gd name="connsiteX2" fmla="*/ 902577 w 902577"/>
                <a:gd name="connsiteY2" fmla="*/ 590308 h 613458"/>
                <a:gd name="connsiteX3" fmla="*/ 0 w 902577"/>
                <a:gd name="connsiteY3" fmla="*/ 613458 h 613458"/>
              </a:gdLst>
              <a:ahLst/>
              <a:cxnLst>
                <a:cxn ang="0">
                  <a:pos x="connsiteX0" y="connsiteY0"/>
                </a:cxn>
                <a:cxn ang="0">
                  <a:pos x="connsiteX1" y="connsiteY1"/>
                </a:cxn>
                <a:cxn ang="0">
                  <a:pos x="connsiteX2" y="connsiteY2"/>
                </a:cxn>
                <a:cxn ang="0">
                  <a:pos x="connsiteX3" y="connsiteY3"/>
                </a:cxn>
              </a:cxnLst>
              <a:rect l="l" t="t" r="r" b="b"/>
              <a:pathLst>
                <a:path w="902577" h="613458">
                  <a:moveTo>
                    <a:pt x="0" y="613458"/>
                  </a:moveTo>
                  <a:lnTo>
                    <a:pt x="28812" y="0"/>
                  </a:lnTo>
                  <a:lnTo>
                    <a:pt x="902577" y="590308"/>
                  </a:lnTo>
                  <a:lnTo>
                    <a:pt x="0" y="613458"/>
                  </a:lnTo>
                  <a:close/>
                </a:path>
              </a:pathLst>
            </a:cu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4"/>
          <p:cNvGrpSpPr/>
          <p:nvPr/>
        </p:nvGrpSpPr>
        <p:grpSpPr>
          <a:xfrm>
            <a:off x="763270" y="2739786"/>
            <a:ext cx="1429459" cy="2156511"/>
            <a:chOff x="763270" y="2739786"/>
            <a:chExt cx="1429459" cy="2156511"/>
          </a:xfrm>
        </p:grpSpPr>
        <p:pic>
          <p:nvPicPr>
            <p:cNvPr id="4098" name="Picture 2" descr="http://images.clipart.com/thb/thb9/PHDC/20080915/PBJ/5/82420472.thb.jpg?100174264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270" y="2739786"/>
              <a:ext cx="1429459" cy="2156511"/>
            </a:xfrm>
            <a:prstGeom prst="rect">
              <a:avLst/>
            </a:prstGeom>
            <a:noFill/>
            <a:extLst>
              <a:ext uri="{909E8E84-426E-40DD-AFC4-6F175D3DCCD1}">
                <a14:hiddenFill xmlns:a14="http://schemas.microsoft.com/office/drawing/2010/main">
                  <a:solidFill>
                    <a:srgbClr val="FFFFFF"/>
                  </a:solidFill>
                </a14:hiddenFill>
              </a:ext>
            </a:extLst>
          </p:spPr>
        </p:pic>
        <p:sp>
          <p:nvSpPr>
            <p:cNvPr id="28" name="Isosceles Triangle 2"/>
            <p:cNvSpPr/>
            <p:nvPr/>
          </p:nvSpPr>
          <p:spPr>
            <a:xfrm>
              <a:off x="1226916" y="2916820"/>
              <a:ext cx="819145" cy="1154488"/>
            </a:xfrm>
            <a:custGeom>
              <a:avLst/>
              <a:gdLst>
                <a:gd name="connsiteX0" fmla="*/ 0 w 1400288"/>
                <a:gd name="connsiteY0" fmla="*/ 995423 h 995423"/>
                <a:gd name="connsiteX1" fmla="*/ 700144 w 1400288"/>
                <a:gd name="connsiteY1" fmla="*/ 0 h 995423"/>
                <a:gd name="connsiteX2" fmla="*/ 1400288 w 1400288"/>
                <a:gd name="connsiteY2" fmla="*/ 995423 h 995423"/>
                <a:gd name="connsiteX3" fmla="*/ 0 w 1400288"/>
                <a:gd name="connsiteY3" fmla="*/ 995423 h 995423"/>
                <a:gd name="connsiteX0" fmla="*/ 0 w 1400288"/>
                <a:gd name="connsiteY0" fmla="*/ 613458 h 613458"/>
                <a:gd name="connsiteX1" fmla="*/ 28812 w 1400288"/>
                <a:gd name="connsiteY1" fmla="*/ 0 h 613458"/>
                <a:gd name="connsiteX2" fmla="*/ 1400288 w 1400288"/>
                <a:gd name="connsiteY2" fmla="*/ 613458 h 613458"/>
                <a:gd name="connsiteX3" fmla="*/ 0 w 1400288"/>
                <a:gd name="connsiteY3" fmla="*/ 613458 h 613458"/>
                <a:gd name="connsiteX0" fmla="*/ 0 w 902577"/>
                <a:gd name="connsiteY0" fmla="*/ 613458 h 613458"/>
                <a:gd name="connsiteX1" fmla="*/ 28812 w 902577"/>
                <a:gd name="connsiteY1" fmla="*/ 0 h 613458"/>
                <a:gd name="connsiteX2" fmla="*/ 902577 w 902577"/>
                <a:gd name="connsiteY2" fmla="*/ 590308 h 613458"/>
                <a:gd name="connsiteX3" fmla="*/ 0 w 902577"/>
                <a:gd name="connsiteY3" fmla="*/ 613458 h 613458"/>
                <a:gd name="connsiteX0" fmla="*/ 0 w 820601"/>
                <a:gd name="connsiteY0" fmla="*/ 613458 h 613458"/>
                <a:gd name="connsiteX1" fmla="*/ 28812 w 820601"/>
                <a:gd name="connsiteY1" fmla="*/ 0 h 613458"/>
                <a:gd name="connsiteX2" fmla="*/ 820601 w 820601"/>
                <a:gd name="connsiteY2" fmla="*/ 590308 h 613458"/>
                <a:gd name="connsiteX3" fmla="*/ 0 w 820601"/>
                <a:gd name="connsiteY3" fmla="*/ 613458 h 613458"/>
                <a:gd name="connsiteX0" fmla="*/ 0 w 820601"/>
                <a:gd name="connsiteY0" fmla="*/ 613458 h 613458"/>
                <a:gd name="connsiteX1" fmla="*/ 21490 w 820601"/>
                <a:gd name="connsiteY1" fmla="*/ 293040 h 613458"/>
                <a:gd name="connsiteX2" fmla="*/ 28812 w 820601"/>
                <a:gd name="connsiteY2" fmla="*/ 0 h 613458"/>
                <a:gd name="connsiteX3" fmla="*/ 820601 w 820601"/>
                <a:gd name="connsiteY3" fmla="*/ 590308 h 613458"/>
                <a:gd name="connsiteX4" fmla="*/ 0 w 820601"/>
                <a:gd name="connsiteY4" fmla="*/ 613458 h 61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601" h="613458">
                  <a:moveTo>
                    <a:pt x="0" y="613458"/>
                  </a:moveTo>
                  <a:lnTo>
                    <a:pt x="21490" y="293040"/>
                  </a:lnTo>
                  <a:lnTo>
                    <a:pt x="28812" y="0"/>
                  </a:lnTo>
                  <a:lnTo>
                    <a:pt x="820601" y="590308"/>
                  </a:lnTo>
                  <a:lnTo>
                    <a:pt x="0" y="613458"/>
                  </a:lnTo>
                  <a:close/>
                </a:path>
              </a:pathLst>
            </a:cu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1900654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023395"/>
            <a:ext cx="8177529" cy="4241180"/>
          </a:xfrm>
        </p:spPr>
        <p:txBody>
          <a:bodyPr/>
          <a:lstStyle/>
          <a:p>
            <a:pPr marL="0" indent="0">
              <a:buNone/>
            </a:pPr>
            <a:r>
              <a:rPr lang="en-US" dirty="0" smtClean="0"/>
              <a:t>As you can easily see, triangles have one side that represents the  height. The triangle below has a right triangle with a height on the right side. You will need that measurement in measuring gradients when you work in trucking or heavy equipment. </a:t>
            </a:r>
          </a:p>
          <a:p>
            <a:pPr marL="0" indent="0">
              <a:buNone/>
            </a:pPr>
            <a:endParaRPr lang="en-US" dirty="0"/>
          </a:p>
        </p:txBody>
      </p:sp>
      <p:grpSp>
        <p:nvGrpSpPr>
          <p:cNvPr id="10" name="Group 9"/>
          <p:cNvGrpSpPr/>
          <p:nvPr/>
        </p:nvGrpSpPr>
        <p:grpSpPr>
          <a:xfrm>
            <a:off x="2731770" y="2818473"/>
            <a:ext cx="3861190" cy="1941175"/>
            <a:chOff x="2682377" y="1976050"/>
            <a:chExt cx="4317702" cy="1941175"/>
          </a:xfrm>
        </p:grpSpPr>
        <p:grpSp>
          <p:nvGrpSpPr>
            <p:cNvPr id="3" name="Group 2"/>
            <p:cNvGrpSpPr/>
            <p:nvPr/>
          </p:nvGrpSpPr>
          <p:grpSpPr>
            <a:xfrm>
              <a:off x="3229524" y="1976050"/>
              <a:ext cx="3770555" cy="1941175"/>
              <a:chOff x="3318734" y="2544763"/>
              <a:chExt cx="3770555" cy="1941175"/>
            </a:xfrm>
          </p:grpSpPr>
          <p:sp>
            <p:nvSpPr>
              <p:cNvPr id="4" name="Isosceles Triangle 2"/>
              <p:cNvSpPr/>
              <p:nvPr/>
            </p:nvSpPr>
            <p:spPr>
              <a:xfrm>
                <a:off x="3318734" y="2678654"/>
                <a:ext cx="3770555" cy="180728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18478" flipH="1">
                <a:off x="3634203" y="2544763"/>
                <a:ext cx="1057039" cy="531923"/>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Left Brace 7"/>
            <p:cNvSpPr/>
            <p:nvPr/>
          </p:nvSpPr>
          <p:spPr>
            <a:xfrm>
              <a:off x="3080501" y="2109941"/>
              <a:ext cx="45719" cy="1807284"/>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TextBox 8"/>
            <p:cNvSpPr txBox="1"/>
            <p:nvPr/>
          </p:nvSpPr>
          <p:spPr>
            <a:xfrm rot="16200000">
              <a:off x="2416438" y="2828916"/>
              <a:ext cx="901209" cy="369332"/>
            </a:xfrm>
            <a:prstGeom prst="rect">
              <a:avLst/>
            </a:prstGeom>
            <a:noFill/>
          </p:spPr>
          <p:txBody>
            <a:bodyPr wrap="none" rtlCol="0">
              <a:spAutoFit/>
            </a:bodyPr>
            <a:lstStyle/>
            <a:p>
              <a:r>
                <a:rPr lang="en-US" dirty="0" smtClean="0"/>
                <a:t>HEIGHT</a:t>
              </a:r>
              <a:endParaRPr lang="en-US" dirty="0"/>
            </a:p>
          </p:txBody>
        </p:sp>
      </p:grpSp>
    </p:spTree>
    <p:extLst>
      <p:ext uri="{BB962C8B-B14F-4D97-AF65-F5344CB8AC3E}">
        <p14:creationId xmlns:p14="http://schemas.microsoft.com/office/powerpoint/2010/main" val="261595902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3270" y="591821"/>
            <a:ext cx="8177529" cy="5524500"/>
          </a:xfrm>
        </p:spPr>
        <p:txBody>
          <a:bodyPr/>
          <a:lstStyle/>
          <a:p>
            <a:pPr marL="0" indent="0">
              <a:buNone/>
            </a:pPr>
            <a:r>
              <a:rPr lang="en-US" dirty="0" smtClean="0"/>
              <a:t>Whether you are working with obtuse, straight, or right triangles, it is helpful to remember that all triangles measure a total of 180</a:t>
            </a:r>
            <a:r>
              <a:rPr lang="en-US" baseline="30000" dirty="0" smtClean="0"/>
              <a:t>0</a:t>
            </a:r>
            <a:r>
              <a:rPr lang="en-US" dirty="0" smtClean="0"/>
              <a:t>. The sum of all angles in a triangle is always 180</a:t>
            </a:r>
            <a:r>
              <a:rPr lang="en-US" baseline="30000" dirty="0"/>
              <a:t>0</a:t>
            </a:r>
            <a:r>
              <a:rPr lang="en-US" dirty="0" smtClean="0"/>
              <a:t> because we are working with only half of a circle, or 180</a:t>
            </a:r>
            <a:r>
              <a:rPr lang="en-US" baseline="30000" dirty="0"/>
              <a:t>0</a:t>
            </a:r>
            <a:r>
              <a:rPr lang="en-US" dirty="0" smtClean="0"/>
              <a:t>. Reflect on why that is true and discuss it with your instructor or other friends.</a:t>
            </a:r>
            <a:endParaRPr lang="en-US" dirty="0"/>
          </a:p>
        </p:txBody>
      </p:sp>
      <p:grpSp>
        <p:nvGrpSpPr>
          <p:cNvPr id="45" name="Group 44"/>
          <p:cNvGrpSpPr/>
          <p:nvPr/>
        </p:nvGrpSpPr>
        <p:grpSpPr>
          <a:xfrm>
            <a:off x="2665325" y="4927004"/>
            <a:ext cx="3586660" cy="1255870"/>
            <a:chOff x="2665325" y="4927004"/>
            <a:chExt cx="3586660" cy="1255870"/>
          </a:xfrm>
        </p:grpSpPr>
        <p:sp>
          <p:nvSpPr>
            <p:cNvPr id="8" name="Isosceles Triangle 5"/>
            <p:cNvSpPr/>
            <p:nvPr/>
          </p:nvSpPr>
          <p:spPr>
            <a:xfrm>
              <a:off x="3037240" y="5186979"/>
              <a:ext cx="2804161" cy="815787"/>
            </a:xfrm>
            <a:custGeom>
              <a:avLst/>
              <a:gdLst>
                <a:gd name="connsiteX0" fmla="*/ 0 w 2032598"/>
                <a:gd name="connsiteY0" fmla="*/ 1043492 h 1043492"/>
                <a:gd name="connsiteX1" fmla="*/ 0 w 2032598"/>
                <a:gd name="connsiteY1" fmla="*/ 0 h 1043492"/>
                <a:gd name="connsiteX2" fmla="*/ 2032598 w 2032598"/>
                <a:gd name="connsiteY2" fmla="*/ 1043492 h 1043492"/>
                <a:gd name="connsiteX3" fmla="*/ 0 w 2032598"/>
                <a:gd name="connsiteY3" fmla="*/ 1043492 h 1043492"/>
                <a:gd name="connsiteX0" fmla="*/ 462579 w 2495177"/>
                <a:gd name="connsiteY0" fmla="*/ 957431 h 957431"/>
                <a:gd name="connsiteX1" fmla="*/ 0 w 2495177"/>
                <a:gd name="connsiteY1" fmla="*/ 0 h 957431"/>
                <a:gd name="connsiteX2" fmla="*/ 2495177 w 2495177"/>
                <a:gd name="connsiteY2" fmla="*/ 957431 h 957431"/>
                <a:gd name="connsiteX3" fmla="*/ 462579 w 2495177"/>
                <a:gd name="connsiteY3" fmla="*/ 957431 h 957431"/>
                <a:gd name="connsiteX0" fmla="*/ 0 w 2032598"/>
                <a:gd name="connsiteY0" fmla="*/ 333488 h 333488"/>
                <a:gd name="connsiteX1" fmla="*/ 1506071 w 2032598"/>
                <a:gd name="connsiteY1" fmla="*/ 0 h 333488"/>
                <a:gd name="connsiteX2" fmla="*/ 2032598 w 2032598"/>
                <a:gd name="connsiteY2" fmla="*/ 333488 h 333488"/>
                <a:gd name="connsiteX3" fmla="*/ 0 w 2032598"/>
                <a:gd name="connsiteY3" fmla="*/ 333488 h 333488"/>
              </a:gdLst>
              <a:ahLst/>
              <a:cxnLst>
                <a:cxn ang="0">
                  <a:pos x="connsiteX0" y="connsiteY0"/>
                </a:cxn>
                <a:cxn ang="0">
                  <a:pos x="connsiteX1" y="connsiteY1"/>
                </a:cxn>
                <a:cxn ang="0">
                  <a:pos x="connsiteX2" y="connsiteY2"/>
                </a:cxn>
                <a:cxn ang="0">
                  <a:pos x="connsiteX3" y="connsiteY3"/>
                </a:cxn>
              </a:cxnLst>
              <a:rect l="l" t="t" r="r" b="b"/>
              <a:pathLst>
                <a:path w="2032598" h="333488">
                  <a:moveTo>
                    <a:pt x="0" y="333488"/>
                  </a:moveTo>
                  <a:lnTo>
                    <a:pt x="1506071" y="0"/>
                  </a:lnTo>
                  <a:lnTo>
                    <a:pt x="2032598" y="333488"/>
                  </a:lnTo>
                  <a:lnTo>
                    <a:pt x="0" y="333488"/>
                  </a:lnTo>
                  <a:close/>
                </a:path>
              </a:pathLst>
            </a:custGeom>
            <a:solidFill>
              <a:srgbClr val="00009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5823663" y="5848877"/>
              <a:ext cx="428322" cy="307777"/>
            </a:xfrm>
            <a:prstGeom prst="rect">
              <a:avLst/>
            </a:prstGeom>
            <a:noFill/>
          </p:spPr>
          <p:txBody>
            <a:bodyPr wrap="none" rtlCol="0">
              <a:spAutoFit/>
            </a:bodyPr>
            <a:lstStyle/>
            <a:p>
              <a:r>
                <a:rPr lang="en-US" sz="1400" dirty="0" smtClean="0"/>
                <a:t>70</a:t>
              </a:r>
              <a:r>
                <a:rPr lang="en-US" sz="1400" baseline="30000" dirty="0" smtClean="0"/>
                <a:t>0</a:t>
              </a:r>
              <a:endParaRPr lang="en-US" sz="1400" baseline="30000" dirty="0"/>
            </a:p>
          </p:txBody>
        </p:sp>
        <p:sp>
          <p:nvSpPr>
            <p:cNvPr id="18" name="TextBox 17"/>
            <p:cNvSpPr txBox="1"/>
            <p:nvPr/>
          </p:nvSpPr>
          <p:spPr>
            <a:xfrm>
              <a:off x="4967445" y="4927004"/>
              <a:ext cx="428322" cy="307777"/>
            </a:xfrm>
            <a:prstGeom prst="rect">
              <a:avLst/>
            </a:prstGeom>
            <a:noFill/>
          </p:spPr>
          <p:txBody>
            <a:bodyPr wrap="none" rtlCol="0">
              <a:spAutoFit/>
            </a:bodyPr>
            <a:lstStyle/>
            <a:p>
              <a:r>
                <a:rPr lang="en-US" sz="1400" dirty="0" smtClean="0"/>
                <a:t>80</a:t>
              </a:r>
              <a:r>
                <a:rPr lang="en-US" sz="1400" baseline="30000" dirty="0" smtClean="0"/>
                <a:t>0</a:t>
              </a:r>
              <a:endParaRPr lang="en-US" sz="1400" baseline="30000" dirty="0"/>
            </a:p>
          </p:txBody>
        </p:sp>
        <p:sp>
          <p:nvSpPr>
            <p:cNvPr id="19" name="TextBox 18"/>
            <p:cNvSpPr txBox="1"/>
            <p:nvPr/>
          </p:nvSpPr>
          <p:spPr>
            <a:xfrm>
              <a:off x="2665325" y="5875097"/>
              <a:ext cx="428322" cy="307777"/>
            </a:xfrm>
            <a:prstGeom prst="rect">
              <a:avLst/>
            </a:prstGeom>
            <a:noFill/>
          </p:spPr>
          <p:txBody>
            <a:bodyPr wrap="none" rtlCol="0">
              <a:spAutoFit/>
            </a:bodyPr>
            <a:lstStyle/>
            <a:p>
              <a:r>
                <a:rPr lang="en-US" sz="1400" dirty="0"/>
                <a:t>3</a:t>
              </a:r>
              <a:r>
                <a:rPr lang="en-US" sz="1400" dirty="0" smtClean="0"/>
                <a:t>0</a:t>
              </a:r>
              <a:r>
                <a:rPr lang="en-US" sz="1400" baseline="30000" dirty="0" smtClean="0"/>
                <a:t>0</a:t>
              </a:r>
              <a:endParaRPr lang="en-US" sz="1400" baseline="30000" dirty="0"/>
            </a:p>
          </p:txBody>
        </p:sp>
        <p:sp>
          <p:nvSpPr>
            <p:cNvPr id="35" name="Freeform 34"/>
            <p:cNvSpPr/>
            <p:nvPr/>
          </p:nvSpPr>
          <p:spPr>
            <a:xfrm rot="10523572">
              <a:off x="5583025" y="5863226"/>
              <a:ext cx="137479" cy="15283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6"/>
            <p:cNvSpPr/>
            <p:nvPr/>
          </p:nvSpPr>
          <p:spPr>
            <a:xfrm>
              <a:off x="3453083" y="5873265"/>
              <a:ext cx="45719" cy="118746"/>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37"/>
            <p:cNvSpPr/>
            <p:nvPr/>
          </p:nvSpPr>
          <p:spPr>
            <a:xfrm rot="5400000">
              <a:off x="5009125" y="5202804"/>
              <a:ext cx="132612" cy="19656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4" name="Group 43"/>
          <p:cNvGrpSpPr/>
          <p:nvPr/>
        </p:nvGrpSpPr>
        <p:grpSpPr>
          <a:xfrm>
            <a:off x="3520514" y="2910184"/>
            <a:ext cx="2098977" cy="1625349"/>
            <a:chOff x="3520514" y="2910184"/>
            <a:chExt cx="2098977" cy="1625349"/>
          </a:xfrm>
        </p:grpSpPr>
        <p:sp>
          <p:nvSpPr>
            <p:cNvPr id="5" name="Isosceles Triangle 4"/>
            <p:cNvSpPr/>
            <p:nvPr/>
          </p:nvSpPr>
          <p:spPr>
            <a:xfrm>
              <a:off x="3905996" y="3184264"/>
              <a:ext cx="1409251" cy="1043492"/>
            </a:xfrm>
            <a:prstGeom prst="triangle">
              <a:avLst>
                <a:gd name="adj" fmla="val 9809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5191169" y="4227756"/>
              <a:ext cx="428322" cy="307777"/>
            </a:xfrm>
            <a:prstGeom prst="rect">
              <a:avLst/>
            </a:prstGeom>
            <a:noFill/>
          </p:spPr>
          <p:txBody>
            <a:bodyPr wrap="none" rtlCol="0">
              <a:spAutoFit/>
            </a:bodyPr>
            <a:lstStyle/>
            <a:p>
              <a:r>
                <a:rPr lang="en-US" sz="1400" dirty="0"/>
                <a:t>9</a:t>
              </a:r>
              <a:r>
                <a:rPr lang="en-US" sz="1400" dirty="0" smtClean="0"/>
                <a:t>0</a:t>
              </a:r>
              <a:r>
                <a:rPr lang="en-US" sz="1400" baseline="30000" dirty="0" smtClean="0"/>
                <a:t>0</a:t>
              </a:r>
              <a:endParaRPr lang="en-US" sz="1400" baseline="30000" dirty="0"/>
            </a:p>
          </p:txBody>
        </p:sp>
        <p:sp>
          <p:nvSpPr>
            <p:cNvPr id="13" name="TextBox 12"/>
            <p:cNvSpPr txBox="1"/>
            <p:nvPr/>
          </p:nvSpPr>
          <p:spPr>
            <a:xfrm>
              <a:off x="5097049" y="2910184"/>
              <a:ext cx="428322" cy="307777"/>
            </a:xfrm>
            <a:prstGeom prst="rect">
              <a:avLst/>
            </a:prstGeom>
            <a:noFill/>
          </p:spPr>
          <p:txBody>
            <a:bodyPr wrap="none" rtlCol="0">
              <a:spAutoFit/>
            </a:bodyPr>
            <a:lstStyle/>
            <a:p>
              <a:r>
                <a:rPr lang="en-US" sz="1400" dirty="0" smtClean="0"/>
                <a:t>45</a:t>
              </a:r>
              <a:r>
                <a:rPr lang="en-US" sz="1400" baseline="30000" dirty="0" smtClean="0"/>
                <a:t>0</a:t>
              </a:r>
              <a:endParaRPr lang="en-US" sz="1400" baseline="30000" dirty="0"/>
            </a:p>
          </p:txBody>
        </p:sp>
        <p:sp>
          <p:nvSpPr>
            <p:cNvPr id="14" name="TextBox 13"/>
            <p:cNvSpPr txBox="1"/>
            <p:nvPr/>
          </p:nvSpPr>
          <p:spPr>
            <a:xfrm>
              <a:off x="3520514" y="4073867"/>
              <a:ext cx="428322" cy="307777"/>
            </a:xfrm>
            <a:prstGeom prst="rect">
              <a:avLst/>
            </a:prstGeom>
            <a:noFill/>
          </p:spPr>
          <p:txBody>
            <a:bodyPr wrap="none" rtlCol="0">
              <a:spAutoFit/>
            </a:bodyPr>
            <a:lstStyle/>
            <a:p>
              <a:r>
                <a:rPr lang="en-US" sz="1400" dirty="0" smtClean="0"/>
                <a:t>45</a:t>
              </a:r>
              <a:r>
                <a:rPr lang="en-US" sz="1400" baseline="30000" dirty="0" smtClean="0"/>
                <a:t>0</a:t>
              </a:r>
              <a:endParaRPr lang="en-US" sz="1400" baseline="30000" dirty="0"/>
            </a:p>
          </p:txBody>
        </p:sp>
        <p:sp>
          <p:nvSpPr>
            <p:cNvPr id="33" name="Freeform 32"/>
            <p:cNvSpPr/>
            <p:nvPr/>
          </p:nvSpPr>
          <p:spPr>
            <a:xfrm rot="7586107">
              <a:off x="5124192" y="3301074"/>
              <a:ext cx="133954" cy="150760"/>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35"/>
            <p:cNvSpPr/>
            <p:nvPr/>
          </p:nvSpPr>
          <p:spPr>
            <a:xfrm>
              <a:off x="4145667" y="4067511"/>
              <a:ext cx="70313" cy="16464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5210561" y="4132857"/>
              <a:ext cx="103669" cy="103669"/>
            </a:xfrm>
            <a:prstGeom prst="rect">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p:cNvGrpSpPr/>
          <p:nvPr/>
        </p:nvGrpSpPr>
        <p:grpSpPr>
          <a:xfrm>
            <a:off x="334948" y="2260530"/>
            <a:ext cx="2916453" cy="1325047"/>
            <a:chOff x="334948" y="2260530"/>
            <a:chExt cx="2916453" cy="1325047"/>
          </a:xfrm>
        </p:grpSpPr>
        <p:sp>
          <p:nvSpPr>
            <p:cNvPr id="4" name="Isosceles Triangle 3"/>
            <p:cNvSpPr/>
            <p:nvPr/>
          </p:nvSpPr>
          <p:spPr>
            <a:xfrm>
              <a:off x="763270" y="2538804"/>
              <a:ext cx="2097742" cy="892885"/>
            </a:xfrm>
            <a:prstGeom prst="triangle">
              <a:avLst/>
            </a:prstGeom>
            <a:solidFill>
              <a:srgbClr val="E6F81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645920" y="2260530"/>
              <a:ext cx="428322" cy="307777"/>
            </a:xfrm>
            <a:prstGeom prst="rect">
              <a:avLst/>
            </a:prstGeom>
            <a:noFill/>
          </p:spPr>
          <p:txBody>
            <a:bodyPr wrap="none" rtlCol="0">
              <a:spAutoFit/>
            </a:bodyPr>
            <a:lstStyle/>
            <a:p>
              <a:r>
                <a:rPr lang="en-US" sz="1400" dirty="0" smtClean="0"/>
                <a:t>60</a:t>
              </a:r>
              <a:r>
                <a:rPr lang="en-US" sz="1400" baseline="30000" dirty="0" smtClean="0"/>
                <a:t>0</a:t>
              </a:r>
              <a:endParaRPr lang="en-US" sz="1400" baseline="30000" dirty="0"/>
            </a:p>
          </p:txBody>
        </p:sp>
        <p:sp>
          <p:nvSpPr>
            <p:cNvPr id="10" name="TextBox 9"/>
            <p:cNvSpPr txBox="1"/>
            <p:nvPr/>
          </p:nvSpPr>
          <p:spPr>
            <a:xfrm>
              <a:off x="2823079" y="3277800"/>
              <a:ext cx="428322" cy="307777"/>
            </a:xfrm>
            <a:prstGeom prst="rect">
              <a:avLst/>
            </a:prstGeom>
            <a:noFill/>
          </p:spPr>
          <p:txBody>
            <a:bodyPr wrap="none" rtlCol="0">
              <a:spAutoFit/>
            </a:bodyPr>
            <a:lstStyle/>
            <a:p>
              <a:r>
                <a:rPr lang="en-US" sz="1400" dirty="0" smtClean="0"/>
                <a:t>60</a:t>
              </a:r>
              <a:r>
                <a:rPr lang="en-US" sz="1400" baseline="30000" dirty="0" smtClean="0"/>
                <a:t>0</a:t>
              </a:r>
              <a:endParaRPr lang="en-US" sz="1400" baseline="30000" dirty="0"/>
            </a:p>
          </p:txBody>
        </p:sp>
        <p:sp>
          <p:nvSpPr>
            <p:cNvPr id="11" name="TextBox 10"/>
            <p:cNvSpPr txBox="1"/>
            <p:nvPr/>
          </p:nvSpPr>
          <p:spPr>
            <a:xfrm>
              <a:off x="334948" y="3217961"/>
              <a:ext cx="428322" cy="307777"/>
            </a:xfrm>
            <a:prstGeom prst="rect">
              <a:avLst/>
            </a:prstGeom>
            <a:noFill/>
          </p:spPr>
          <p:txBody>
            <a:bodyPr wrap="none" rtlCol="0">
              <a:spAutoFit/>
            </a:bodyPr>
            <a:lstStyle/>
            <a:p>
              <a:r>
                <a:rPr lang="en-US" sz="1400" dirty="0" smtClean="0"/>
                <a:t>60</a:t>
              </a:r>
              <a:r>
                <a:rPr lang="en-US" sz="1400" baseline="30000" dirty="0" smtClean="0"/>
                <a:t>0</a:t>
              </a:r>
              <a:endParaRPr lang="en-US" sz="1400" baseline="30000" dirty="0"/>
            </a:p>
          </p:txBody>
        </p:sp>
        <p:sp>
          <p:nvSpPr>
            <p:cNvPr id="26" name="Freeform 25"/>
            <p:cNvSpPr/>
            <p:nvPr/>
          </p:nvSpPr>
          <p:spPr>
            <a:xfrm>
              <a:off x="965339" y="3271748"/>
              <a:ext cx="70313" cy="16464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rot="5400000">
              <a:off x="1748558" y="2586334"/>
              <a:ext cx="132612" cy="19656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p:cNvSpPr/>
            <p:nvPr/>
          </p:nvSpPr>
          <p:spPr>
            <a:xfrm rot="10523572">
              <a:off x="2572108" y="3293744"/>
              <a:ext cx="137479" cy="15283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p:cNvGrpSpPr/>
          <p:nvPr/>
        </p:nvGrpSpPr>
        <p:grpSpPr>
          <a:xfrm>
            <a:off x="5965805" y="2158380"/>
            <a:ext cx="3208879" cy="1557086"/>
            <a:chOff x="5965805" y="2158380"/>
            <a:chExt cx="3208879" cy="1557086"/>
          </a:xfrm>
        </p:grpSpPr>
        <p:grpSp>
          <p:nvGrpSpPr>
            <p:cNvPr id="43" name="Group 42"/>
            <p:cNvGrpSpPr/>
            <p:nvPr/>
          </p:nvGrpSpPr>
          <p:grpSpPr>
            <a:xfrm>
              <a:off x="5965805" y="2158380"/>
              <a:ext cx="2781357" cy="1557086"/>
              <a:chOff x="5965805" y="2158380"/>
              <a:chExt cx="2781357" cy="1557086"/>
            </a:xfrm>
          </p:grpSpPr>
          <p:sp>
            <p:nvSpPr>
              <p:cNvPr id="6" name="Isosceles Triangle 5"/>
              <p:cNvSpPr/>
              <p:nvPr/>
            </p:nvSpPr>
            <p:spPr>
              <a:xfrm>
                <a:off x="6251985" y="2414419"/>
                <a:ext cx="2495177" cy="957431"/>
              </a:xfrm>
              <a:custGeom>
                <a:avLst/>
                <a:gdLst>
                  <a:gd name="connsiteX0" fmla="*/ 0 w 2032598"/>
                  <a:gd name="connsiteY0" fmla="*/ 1043492 h 1043492"/>
                  <a:gd name="connsiteX1" fmla="*/ 0 w 2032598"/>
                  <a:gd name="connsiteY1" fmla="*/ 0 h 1043492"/>
                  <a:gd name="connsiteX2" fmla="*/ 2032598 w 2032598"/>
                  <a:gd name="connsiteY2" fmla="*/ 1043492 h 1043492"/>
                  <a:gd name="connsiteX3" fmla="*/ 0 w 2032598"/>
                  <a:gd name="connsiteY3" fmla="*/ 1043492 h 1043492"/>
                  <a:gd name="connsiteX0" fmla="*/ 462579 w 2495177"/>
                  <a:gd name="connsiteY0" fmla="*/ 957431 h 957431"/>
                  <a:gd name="connsiteX1" fmla="*/ 0 w 2495177"/>
                  <a:gd name="connsiteY1" fmla="*/ 0 h 957431"/>
                  <a:gd name="connsiteX2" fmla="*/ 2495177 w 2495177"/>
                  <a:gd name="connsiteY2" fmla="*/ 957431 h 957431"/>
                  <a:gd name="connsiteX3" fmla="*/ 462579 w 2495177"/>
                  <a:gd name="connsiteY3" fmla="*/ 957431 h 957431"/>
                </a:gdLst>
                <a:ahLst/>
                <a:cxnLst>
                  <a:cxn ang="0">
                    <a:pos x="connsiteX0" y="connsiteY0"/>
                  </a:cxn>
                  <a:cxn ang="0">
                    <a:pos x="connsiteX1" y="connsiteY1"/>
                  </a:cxn>
                  <a:cxn ang="0">
                    <a:pos x="connsiteX2" y="connsiteY2"/>
                  </a:cxn>
                  <a:cxn ang="0">
                    <a:pos x="connsiteX3" y="connsiteY3"/>
                  </a:cxn>
                </a:cxnLst>
                <a:rect l="l" t="t" r="r" b="b"/>
                <a:pathLst>
                  <a:path w="2495177" h="957431">
                    <a:moveTo>
                      <a:pt x="462579" y="957431"/>
                    </a:moveTo>
                    <a:lnTo>
                      <a:pt x="0" y="0"/>
                    </a:lnTo>
                    <a:lnTo>
                      <a:pt x="2495177" y="957431"/>
                    </a:lnTo>
                    <a:lnTo>
                      <a:pt x="462579" y="957431"/>
                    </a:lnTo>
                    <a:close/>
                  </a:path>
                </a:pathLst>
              </a:cu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443050" y="3407689"/>
                <a:ext cx="519694" cy="307777"/>
              </a:xfrm>
              <a:prstGeom prst="rect">
                <a:avLst/>
              </a:prstGeom>
              <a:noFill/>
            </p:spPr>
            <p:txBody>
              <a:bodyPr wrap="none" rtlCol="0">
                <a:spAutoFit/>
              </a:bodyPr>
              <a:lstStyle/>
              <a:p>
                <a:r>
                  <a:rPr lang="en-US" sz="1400" dirty="0" smtClean="0"/>
                  <a:t>120</a:t>
                </a:r>
                <a:r>
                  <a:rPr lang="en-US" sz="1400" baseline="30000" dirty="0" smtClean="0"/>
                  <a:t>0</a:t>
                </a:r>
                <a:endParaRPr lang="en-US" sz="1400" baseline="30000" dirty="0"/>
              </a:p>
            </p:txBody>
          </p:sp>
          <p:sp>
            <p:nvSpPr>
              <p:cNvPr id="16" name="TextBox 15"/>
              <p:cNvSpPr txBox="1"/>
              <p:nvPr/>
            </p:nvSpPr>
            <p:spPr>
              <a:xfrm>
                <a:off x="5965805" y="2158380"/>
                <a:ext cx="428322" cy="307777"/>
              </a:xfrm>
              <a:prstGeom prst="rect">
                <a:avLst/>
              </a:prstGeom>
              <a:noFill/>
            </p:spPr>
            <p:txBody>
              <a:bodyPr wrap="none" rtlCol="0">
                <a:spAutoFit/>
              </a:bodyPr>
              <a:lstStyle/>
              <a:p>
                <a:r>
                  <a:rPr lang="en-US" sz="1400" dirty="0" smtClean="0"/>
                  <a:t>40</a:t>
                </a:r>
                <a:r>
                  <a:rPr lang="en-US" sz="1400" baseline="30000" dirty="0" smtClean="0"/>
                  <a:t>0</a:t>
                </a:r>
                <a:endParaRPr lang="en-US" sz="1400" baseline="30000" dirty="0"/>
              </a:p>
            </p:txBody>
          </p:sp>
          <p:sp>
            <p:nvSpPr>
              <p:cNvPr id="28" name="Freeform 27"/>
              <p:cNvSpPr/>
              <p:nvPr/>
            </p:nvSpPr>
            <p:spPr>
              <a:xfrm rot="19206416">
                <a:off x="6702669" y="3217189"/>
                <a:ext cx="155821" cy="141304"/>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p:cNvSpPr/>
              <p:nvPr/>
            </p:nvSpPr>
            <p:spPr>
              <a:xfrm>
                <a:off x="6383369" y="2498454"/>
                <a:ext cx="70313" cy="164647"/>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rot="10523572">
                <a:off x="8288898" y="3246170"/>
                <a:ext cx="165773" cy="132551"/>
              </a:xfrm>
              <a:custGeom>
                <a:avLst/>
                <a:gdLst>
                  <a:gd name="connsiteX0" fmla="*/ 0 w 405294"/>
                  <a:gd name="connsiteY0" fmla="*/ 0 h 670832"/>
                  <a:gd name="connsiteX1" fmla="*/ 268941 w 405294"/>
                  <a:gd name="connsiteY1" fmla="*/ 75304 h 670832"/>
                  <a:gd name="connsiteX2" fmla="*/ 398033 w 405294"/>
                  <a:gd name="connsiteY2" fmla="*/ 311972 h 670832"/>
                  <a:gd name="connsiteX3" fmla="*/ 365760 w 405294"/>
                  <a:gd name="connsiteY3" fmla="*/ 548640 h 670832"/>
                  <a:gd name="connsiteX4" fmla="*/ 172122 w 405294"/>
                  <a:gd name="connsiteY4" fmla="*/ 656217 h 670832"/>
                  <a:gd name="connsiteX5" fmla="*/ 43031 w 405294"/>
                  <a:gd name="connsiteY5" fmla="*/ 666975 h 67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94" h="670832">
                    <a:moveTo>
                      <a:pt x="0" y="0"/>
                    </a:moveTo>
                    <a:cubicBezTo>
                      <a:pt x="101301" y="11654"/>
                      <a:pt x="202602" y="23309"/>
                      <a:pt x="268941" y="75304"/>
                    </a:cubicBezTo>
                    <a:cubicBezTo>
                      <a:pt x="335280" y="127299"/>
                      <a:pt x="381897" y="233083"/>
                      <a:pt x="398033" y="311972"/>
                    </a:cubicBezTo>
                    <a:cubicBezTo>
                      <a:pt x="414169" y="390861"/>
                      <a:pt x="403412" y="491266"/>
                      <a:pt x="365760" y="548640"/>
                    </a:cubicBezTo>
                    <a:cubicBezTo>
                      <a:pt x="328108" y="606014"/>
                      <a:pt x="225910" y="636495"/>
                      <a:pt x="172122" y="656217"/>
                    </a:cubicBezTo>
                    <a:cubicBezTo>
                      <a:pt x="118334" y="675939"/>
                      <a:pt x="80682" y="671457"/>
                      <a:pt x="43031" y="666975"/>
                    </a:cubicBezTo>
                  </a:path>
                </a:pathLst>
              </a:custGeom>
              <a:no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TextBox 45"/>
            <p:cNvSpPr txBox="1"/>
            <p:nvPr/>
          </p:nvSpPr>
          <p:spPr>
            <a:xfrm>
              <a:off x="8746362" y="3224619"/>
              <a:ext cx="428322" cy="307777"/>
            </a:xfrm>
            <a:prstGeom prst="rect">
              <a:avLst/>
            </a:prstGeom>
            <a:noFill/>
          </p:spPr>
          <p:txBody>
            <a:bodyPr wrap="none" rtlCol="0">
              <a:spAutoFit/>
            </a:bodyPr>
            <a:lstStyle/>
            <a:p>
              <a:r>
                <a:rPr lang="en-US" sz="1400" dirty="0"/>
                <a:t>2</a:t>
              </a:r>
              <a:r>
                <a:rPr lang="en-US" sz="1400" dirty="0" smtClean="0"/>
                <a:t>0</a:t>
              </a:r>
              <a:r>
                <a:rPr lang="en-US" sz="1400" baseline="30000" dirty="0" smtClean="0"/>
                <a:t>0</a:t>
              </a:r>
              <a:endParaRPr lang="en-US" sz="1400" baseline="30000" dirty="0"/>
            </a:p>
          </p:txBody>
        </p:sp>
      </p:grpSp>
    </p:spTree>
    <p:extLst>
      <p:ext uri="{BB962C8B-B14F-4D97-AF65-F5344CB8AC3E}">
        <p14:creationId xmlns:p14="http://schemas.microsoft.com/office/powerpoint/2010/main" val="410486123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To get started measuring different aspect represented in triangles, let’s label a few parts.</a:t>
            </a:r>
          </a:p>
          <a:p>
            <a:pPr marL="0" indent="0">
              <a:buNone/>
            </a:pPr>
            <a:r>
              <a:rPr lang="en-US" dirty="0" smtClean="0"/>
              <a:t>Earlier in this unit you learned that segments can be identified through labels. We use letters in caps to show the end points of a segment.  </a:t>
            </a:r>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We often use small-case letters to identify the segment itself.</a:t>
            </a:r>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Let’s label a triangle that way.</a:t>
            </a:r>
          </a:p>
          <a:p>
            <a:pPr marL="0" indent="0">
              <a:buNone/>
            </a:pPr>
            <a:endParaRPr lang="en-US" dirty="0"/>
          </a:p>
          <a:p>
            <a:pPr marL="0" indent="0">
              <a:buNone/>
            </a:pPr>
            <a:endParaRPr lang="en-US" dirty="0"/>
          </a:p>
        </p:txBody>
      </p:sp>
      <p:grpSp>
        <p:nvGrpSpPr>
          <p:cNvPr id="3" name="Group 2"/>
          <p:cNvGrpSpPr/>
          <p:nvPr/>
        </p:nvGrpSpPr>
        <p:grpSpPr>
          <a:xfrm>
            <a:off x="795556" y="2361179"/>
            <a:ext cx="7703836" cy="820407"/>
            <a:chOff x="1371867" y="2966737"/>
            <a:chExt cx="7703836" cy="820407"/>
          </a:xfrm>
        </p:grpSpPr>
        <p:grpSp>
          <p:nvGrpSpPr>
            <p:cNvPr id="4" name="Group 3"/>
            <p:cNvGrpSpPr/>
            <p:nvPr/>
          </p:nvGrpSpPr>
          <p:grpSpPr>
            <a:xfrm>
              <a:off x="7108974" y="2966737"/>
              <a:ext cx="320922" cy="623000"/>
              <a:chOff x="6248363" y="4111377"/>
              <a:chExt cx="320922" cy="623000"/>
            </a:xfrm>
          </p:grpSpPr>
          <p:sp>
            <p:nvSpPr>
              <p:cNvPr id="13" name="Oval 12"/>
              <p:cNvSpPr/>
              <p:nvPr/>
            </p:nvSpPr>
            <p:spPr>
              <a:xfrm>
                <a:off x="6263596" y="4111377"/>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248363" y="4334267"/>
                <a:ext cx="320922" cy="400110"/>
              </a:xfrm>
              <a:prstGeom prst="rect">
                <a:avLst/>
              </a:prstGeom>
              <a:noFill/>
            </p:spPr>
            <p:txBody>
              <a:bodyPr wrap="none" rtlCol="0">
                <a:spAutoFit/>
              </a:bodyPr>
              <a:lstStyle/>
              <a:p>
                <a:r>
                  <a:rPr lang="en-US" sz="2000" dirty="0" smtClean="0"/>
                  <a:t>C</a:t>
                </a:r>
                <a:endParaRPr lang="en-US" sz="2000" dirty="0"/>
              </a:p>
            </p:txBody>
          </p:sp>
        </p:grpSp>
        <p:grpSp>
          <p:nvGrpSpPr>
            <p:cNvPr id="5" name="Group 4"/>
            <p:cNvGrpSpPr/>
            <p:nvPr/>
          </p:nvGrpSpPr>
          <p:grpSpPr>
            <a:xfrm>
              <a:off x="4459752" y="2997442"/>
              <a:ext cx="333746" cy="613727"/>
              <a:chOff x="2479637" y="4681369"/>
              <a:chExt cx="333746" cy="613727"/>
            </a:xfrm>
          </p:grpSpPr>
          <p:sp>
            <p:nvSpPr>
              <p:cNvPr id="11" name="TextBox 10"/>
              <p:cNvSpPr txBox="1"/>
              <p:nvPr/>
            </p:nvSpPr>
            <p:spPr>
              <a:xfrm>
                <a:off x="2479637" y="4894986"/>
                <a:ext cx="333746" cy="400110"/>
              </a:xfrm>
              <a:prstGeom prst="rect">
                <a:avLst/>
              </a:prstGeom>
              <a:noFill/>
            </p:spPr>
            <p:txBody>
              <a:bodyPr wrap="none" rtlCol="0">
                <a:spAutoFit/>
              </a:bodyPr>
              <a:lstStyle/>
              <a:p>
                <a:r>
                  <a:rPr lang="en-US" sz="2000" dirty="0" smtClean="0"/>
                  <a:t>B</a:t>
                </a:r>
                <a:endParaRPr lang="en-US" sz="2000" dirty="0"/>
              </a:p>
            </p:txBody>
          </p:sp>
          <p:sp>
            <p:nvSpPr>
              <p:cNvPr id="12" name="Oval 11"/>
              <p:cNvSpPr/>
              <p:nvPr/>
            </p:nvSpPr>
            <p:spPr>
              <a:xfrm>
                <a:off x="2486809" y="4681369"/>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5"/>
            <p:cNvGrpSpPr/>
            <p:nvPr/>
          </p:nvGrpSpPr>
          <p:grpSpPr>
            <a:xfrm>
              <a:off x="1748926" y="2994446"/>
              <a:ext cx="333746" cy="608032"/>
              <a:chOff x="888315" y="4139086"/>
              <a:chExt cx="333746" cy="608032"/>
            </a:xfrm>
          </p:grpSpPr>
          <p:sp>
            <p:nvSpPr>
              <p:cNvPr id="9" name="TextBox 8"/>
              <p:cNvSpPr txBox="1"/>
              <p:nvPr/>
            </p:nvSpPr>
            <p:spPr>
              <a:xfrm>
                <a:off x="888315" y="4347008"/>
                <a:ext cx="333746" cy="400110"/>
              </a:xfrm>
              <a:prstGeom prst="rect">
                <a:avLst/>
              </a:prstGeom>
              <a:noFill/>
            </p:spPr>
            <p:txBody>
              <a:bodyPr wrap="none" rtlCol="0">
                <a:spAutoFit/>
              </a:bodyPr>
              <a:lstStyle/>
              <a:p>
                <a:r>
                  <a:rPr lang="en-US" sz="2000" dirty="0" smtClean="0"/>
                  <a:t>A</a:t>
                </a:r>
                <a:endParaRPr lang="en-US" sz="2000" dirty="0"/>
              </a:p>
            </p:txBody>
          </p:sp>
          <p:sp>
            <p:nvSpPr>
              <p:cNvPr id="10" name="Oval 9"/>
              <p:cNvSpPr/>
              <p:nvPr/>
            </p:nvSpPr>
            <p:spPr>
              <a:xfrm>
                <a:off x="905439" y="4139086"/>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p:cNvSpPr txBox="1"/>
            <p:nvPr/>
          </p:nvSpPr>
          <p:spPr>
            <a:xfrm>
              <a:off x="1371867" y="3417812"/>
              <a:ext cx="1078821" cy="369332"/>
            </a:xfrm>
            <a:prstGeom prst="rect">
              <a:avLst/>
            </a:prstGeom>
            <a:noFill/>
          </p:spPr>
          <p:txBody>
            <a:bodyPr wrap="none" rtlCol="0">
              <a:spAutoFit/>
            </a:bodyPr>
            <a:lstStyle/>
            <a:p>
              <a:r>
                <a:rPr lang="en-US" dirty="0" smtClean="0"/>
                <a:t>End Point</a:t>
              </a:r>
              <a:endParaRPr lang="en-US" dirty="0"/>
            </a:p>
          </p:txBody>
        </p:sp>
        <p:cxnSp>
          <p:nvCxnSpPr>
            <p:cNvPr id="8" name="Straight Arrow Connector 7"/>
            <p:cNvCxnSpPr/>
            <p:nvPr/>
          </p:nvCxnSpPr>
          <p:spPr>
            <a:xfrm flipV="1">
              <a:off x="1766050" y="3125294"/>
              <a:ext cx="7309653" cy="154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726375" y="4246258"/>
            <a:ext cx="7703836" cy="820407"/>
            <a:chOff x="726375" y="4246258"/>
            <a:chExt cx="7703836" cy="820407"/>
          </a:xfrm>
        </p:grpSpPr>
        <p:grpSp>
          <p:nvGrpSpPr>
            <p:cNvPr id="16" name="Group 15"/>
            <p:cNvGrpSpPr/>
            <p:nvPr/>
          </p:nvGrpSpPr>
          <p:grpSpPr>
            <a:xfrm>
              <a:off x="726375" y="4246258"/>
              <a:ext cx="7703836" cy="820407"/>
              <a:chOff x="1371867" y="2966737"/>
              <a:chExt cx="7703836" cy="820407"/>
            </a:xfrm>
          </p:grpSpPr>
          <p:grpSp>
            <p:nvGrpSpPr>
              <p:cNvPr id="19" name="Group 18"/>
              <p:cNvGrpSpPr/>
              <p:nvPr/>
            </p:nvGrpSpPr>
            <p:grpSpPr>
              <a:xfrm>
                <a:off x="7108974" y="2966737"/>
                <a:ext cx="320922" cy="623000"/>
                <a:chOff x="6248363" y="4111377"/>
                <a:chExt cx="320922" cy="623000"/>
              </a:xfrm>
            </p:grpSpPr>
            <p:sp>
              <p:nvSpPr>
                <p:cNvPr id="28" name="Oval 27"/>
                <p:cNvSpPr/>
                <p:nvPr/>
              </p:nvSpPr>
              <p:spPr>
                <a:xfrm>
                  <a:off x="6263596" y="4111377"/>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sp>
              <p:nvSpPr>
                <p:cNvPr id="29" name="TextBox 28"/>
                <p:cNvSpPr txBox="1"/>
                <p:nvPr/>
              </p:nvSpPr>
              <p:spPr>
                <a:xfrm>
                  <a:off x="6248363" y="4334267"/>
                  <a:ext cx="320922" cy="400110"/>
                </a:xfrm>
                <a:prstGeom prst="rect">
                  <a:avLst/>
                </a:prstGeom>
                <a:noFill/>
              </p:spPr>
              <p:txBody>
                <a:bodyPr wrap="none" rtlCol="0">
                  <a:spAutoFit/>
                </a:bodyPr>
                <a:lstStyle/>
                <a:p>
                  <a:r>
                    <a:rPr lang="en-US" sz="2000" i="1" dirty="0" smtClean="0"/>
                    <a:t>C</a:t>
                  </a:r>
                  <a:endParaRPr lang="en-US" sz="2000" i="1" dirty="0"/>
                </a:p>
              </p:txBody>
            </p:sp>
          </p:grpSp>
          <p:grpSp>
            <p:nvGrpSpPr>
              <p:cNvPr id="20" name="Group 19"/>
              <p:cNvGrpSpPr/>
              <p:nvPr/>
            </p:nvGrpSpPr>
            <p:grpSpPr>
              <a:xfrm>
                <a:off x="4459752" y="2997442"/>
                <a:ext cx="333746" cy="613727"/>
                <a:chOff x="2479637" y="4681369"/>
                <a:chExt cx="333746" cy="613727"/>
              </a:xfrm>
            </p:grpSpPr>
            <p:sp>
              <p:nvSpPr>
                <p:cNvPr id="26" name="TextBox 25"/>
                <p:cNvSpPr txBox="1"/>
                <p:nvPr/>
              </p:nvSpPr>
              <p:spPr>
                <a:xfrm>
                  <a:off x="2479637" y="4894986"/>
                  <a:ext cx="333746" cy="400110"/>
                </a:xfrm>
                <a:prstGeom prst="rect">
                  <a:avLst/>
                </a:prstGeom>
                <a:noFill/>
              </p:spPr>
              <p:txBody>
                <a:bodyPr wrap="none" rtlCol="0">
                  <a:spAutoFit/>
                </a:bodyPr>
                <a:lstStyle/>
                <a:p>
                  <a:r>
                    <a:rPr lang="en-US" sz="2000" i="1" dirty="0" smtClean="0"/>
                    <a:t>B</a:t>
                  </a:r>
                  <a:endParaRPr lang="en-US" sz="2000" i="1" dirty="0"/>
                </a:p>
              </p:txBody>
            </p:sp>
            <p:sp>
              <p:nvSpPr>
                <p:cNvPr id="27" name="Oval 26"/>
                <p:cNvSpPr/>
                <p:nvPr/>
              </p:nvSpPr>
              <p:spPr>
                <a:xfrm>
                  <a:off x="2486809" y="4681369"/>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grpSp>
          <p:grpSp>
            <p:nvGrpSpPr>
              <p:cNvPr id="21" name="Group 20"/>
              <p:cNvGrpSpPr/>
              <p:nvPr/>
            </p:nvGrpSpPr>
            <p:grpSpPr>
              <a:xfrm>
                <a:off x="1748926" y="2994446"/>
                <a:ext cx="333746" cy="608032"/>
                <a:chOff x="888315" y="4139086"/>
                <a:chExt cx="333746" cy="608032"/>
              </a:xfrm>
            </p:grpSpPr>
            <p:sp>
              <p:nvSpPr>
                <p:cNvPr id="24" name="TextBox 23"/>
                <p:cNvSpPr txBox="1"/>
                <p:nvPr/>
              </p:nvSpPr>
              <p:spPr>
                <a:xfrm>
                  <a:off x="888315" y="4347008"/>
                  <a:ext cx="333746" cy="400110"/>
                </a:xfrm>
                <a:prstGeom prst="rect">
                  <a:avLst/>
                </a:prstGeom>
                <a:noFill/>
              </p:spPr>
              <p:txBody>
                <a:bodyPr wrap="none" rtlCol="0">
                  <a:spAutoFit/>
                </a:bodyPr>
                <a:lstStyle/>
                <a:p>
                  <a:r>
                    <a:rPr lang="en-US" sz="2000" i="1" dirty="0" smtClean="0"/>
                    <a:t>A</a:t>
                  </a:r>
                  <a:endParaRPr lang="en-US" sz="2000" i="1" dirty="0"/>
                </a:p>
              </p:txBody>
            </p:sp>
            <p:sp>
              <p:nvSpPr>
                <p:cNvPr id="25" name="Oval 24"/>
                <p:cNvSpPr/>
                <p:nvPr/>
              </p:nvSpPr>
              <p:spPr>
                <a:xfrm>
                  <a:off x="905439" y="4139086"/>
                  <a:ext cx="290457" cy="2904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a:p>
              </p:txBody>
            </p:sp>
          </p:grpSp>
          <p:sp>
            <p:nvSpPr>
              <p:cNvPr id="22" name="TextBox 21"/>
              <p:cNvSpPr txBox="1"/>
              <p:nvPr/>
            </p:nvSpPr>
            <p:spPr>
              <a:xfrm>
                <a:off x="1371867" y="3417812"/>
                <a:ext cx="1078821" cy="369332"/>
              </a:xfrm>
              <a:prstGeom prst="rect">
                <a:avLst/>
              </a:prstGeom>
              <a:noFill/>
            </p:spPr>
            <p:txBody>
              <a:bodyPr wrap="none" rtlCol="0">
                <a:spAutoFit/>
              </a:bodyPr>
              <a:lstStyle/>
              <a:p>
                <a:r>
                  <a:rPr lang="en-US" i="1" dirty="0" smtClean="0"/>
                  <a:t>End Point</a:t>
                </a:r>
                <a:endParaRPr lang="en-US" i="1" dirty="0"/>
              </a:p>
            </p:txBody>
          </p:sp>
          <p:cxnSp>
            <p:nvCxnSpPr>
              <p:cNvPr id="23" name="Straight Arrow Connector 22"/>
              <p:cNvCxnSpPr/>
              <p:nvPr/>
            </p:nvCxnSpPr>
            <p:spPr>
              <a:xfrm flipV="1">
                <a:off x="1766050" y="3125294"/>
                <a:ext cx="7309653" cy="154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17" name="TextBox 16"/>
            <p:cNvSpPr txBox="1"/>
            <p:nvPr/>
          </p:nvSpPr>
          <p:spPr>
            <a:xfrm>
              <a:off x="2441671" y="4608450"/>
              <a:ext cx="306494" cy="369332"/>
            </a:xfrm>
            <a:prstGeom prst="rect">
              <a:avLst/>
            </a:prstGeom>
            <a:noFill/>
          </p:spPr>
          <p:txBody>
            <a:bodyPr wrap="none" rtlCol="0">
              <a:spAutoFit/>
            </a:bodyPr>
            <a:lstStyle/>
            <a:p>
              <a:r>
                <a:rPr lang="en-US" i="1" dirty="0" smtClean="0">
                  <a:solidFill>
                    <a:srgbClr val="FFC000"/>
                  </a:solidFill>
                </a:rPr>
                <a:t>q</a:t>
              </a:r>
              <a:endParaRPr lang="en-US" i="1" dirty="0">
                <a:solidFill>
                  <a:srgbClr val="FFC000"/>
                </a:solidFill>
              </a:endParaRPr>
            </a:p>
          </p:txBody>
        </p:sp>
        <p:sp>
          <p:nvSpPr>
            <p:cNvPr id="18" name="TextBox 17"/>
            <p:cNvSpPr txBox="1"/>
            <p:nvPr/>
          </p:nvSpPr>
          <p:spPr>
            <a:xfrm>
              <a:off x="5082801" y="4651167"/>
              <a:ext cx="276038" cy="369332"/>
            </a:xfrm>
            <a:prstGeom prst="rect">
              <a:avLst/>
            </a:prstGeom>
            <a:noFill/>
          </p:spPr>
          <p:txBody>
            <a:bodyPr wrap="none" rtlCol="0">
              <a:spAutoFit/>
            </a:bodyPr>
            <a:lstStyle/>
            <a:p>
              <a:r>
                <a:rPr lang="en-US" i="1" dirty="0" smtClean="0">
                  <a:solidFill>
                    <a:srgbClr val="FFC000"/>
                  </a:solidFill>
                </a:rPr>
                <a:t>z</a:t>
              </a:r>
              <a:endParaRPr lang="en-US" i="1" dirty="0">
                <a:solidFill>
                  <a:srgbClr val="FFC000"/>
                </a:solidFill>
              </a:endParaRPr>
            </a:p>
          </p:txBody>
        </p:sp>
      </p:grpSp>
      <p:grpSp>
        <p:nvGrpSpPr>
          <p:cNvPr id="30" name="Group 29"/>
          <p:cNvGrpSpPr/>
          <p:nvPr/>
        </p:nvGrpSpPr>
        <p:grpSpPr>
          <a:xfrm>
            <a:off x="3200048" y="2904606"/>
            <a:ext cx="1737976" cy="584775"/>
            <a:chOff x="3245311" y="5173353"/>
            <a:chExt cx="1737976" cy="584775"/>
          </a:xfrm>
        </p:grpSpPr>
        <p:sp>
          <p:nvSpPr>
            <p:cNvPr id="31" name="TextBox 30"/>
            <p:cNvSpPr txBox="1"/>
            <p:nvPr/>
          </p:nvSpPr>
          <p:spPr>
            <a:xfrm>
              <a:off x="3245311" y="5173353"/>
              <a:ext cx="1737976" cy="584775"/>
            </a:xfrm>
            <a:prstGeom prst="rect">
              <a:avLst/>
            </a:prstGeom>
            <a:noFill/>
          </p:spPr>
          <p:txBody>
            <a:bodyPr wrap="none" rtlCol="0">
              <a:spAutoFit/>
            </a:bodyPr>
            <a:lstStyle/>
            <a:p>
              <a:r>
                <a:rPr lang="en-US" sz="3200" dirty="0" smtClean="0"/>
                <a:t>AB       BC</a:t>
              </a:r>
              <a:endParaRPr lang="en-US" sz="3200" dirty="0"/>
            </a:p>
          </p:txBody>
        </p:sp>
        <p:cxnSp>
          <p:nvCxnSpPr>
            <p:cNvPr id="32" name="Straight Arrow Connector 31"/>
            <p:cNvCxnSpPr/>
            <p:nvPr/>
          </p:nvCxnSpPr>
          <p:spPr>
            <a:xfrm>
              <a:off x="3367144" y="5230167"/>
              <a:ext cx="3980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4465449" y="5212395"/>
              <a:ext cx="3980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302140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2442116" y="449911"/>
            <a:ext cx="4833847" cy="2590260"/>
            <a:chOff x="2442116" y="1885405"/>
            <a:chExt cx="4833847" cy="2590260"/>
          </a:xfrm>
        </p:grpSpPr>
        <p:sp>
          <p:nvSpPr>
            <p:cNvPr id="7" name="Isosceles Triangle 2"/>
            <p:cNvSpPr/>
            <p:nvPr/>
          </p:nvSpPr>
          <p:spPr>
            <a:xfrm flipH="1">
              <a:off x="2693183" y="2222918"/>
              <a:ext cx="3770555" cy="180728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Brace 4"/>
            <p:cNvSpPr/>
            <p:nvPr/>
          </p:nvSpPr>
          <p:spPr>
            <a:xfrm flipH="1">
              <a:off x="6774883" y="2254737"/>
              <a:ext cx="174584" cy="1807284"/>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TextBox 5"/>
            <p:cNvSpPr txBox="1"/>
            <p:nvPr/>
          </p:nvSpPr>
          <p:spPr>
            <a:xfrm rot="5400000" flipH="1">
              <a:off x="6640692" y="2941893"/>
              <a:ext cx="901209" cy="369332"/>
            </a:xfrm>
            <a:prstGeom prst="rect">
              <a:avLst/>
            </a:prstGeom>
            <a:noFill/>
          </p:spPr>
          <p:txBody>
            <a:bodyPr wrap="none" rtlCol="0">
              <a:spAutoFit/>
            </a:bodyPr>
            <a:lstStyle/>
            <a:p>
              <a:r>
                <a:rPr lang="en-US" dirty="0" smtClean="0"/>
                <a:t>HEIGHT</a:t>
              </a:r>
              <a:endParaRPr lang="en-US" dirty="0"/>
            </a:p>
          </p:txBody>
        </p:sp>
        <p:sp>
          <p:nvSpPr>
            <p:cNvPr id="11" name="TextBox 10"/>
            <p:cNvSpPr txBox="1"/>
            <p:nvPr/>
          </p:nvSpPr>
          <p:spPr>
            <a:xfrm>
              <a:off x="2442116" y="3813717"/>
              <a:ext cx="317716" cy="369332"/>
            </a:xfrm>
            <a:prstGeom prst="rect">
              <a:avLst/>
            </a:prstGeom>
            <a:noFill/>
          </p:spPr>
          <p:txBody>
            <a:bodyPr wrap="square" rtlCol="0">
              <a:spAutoFit/>
            </a:bodyPr>
            <a:lstStyle/>
            <a:p>
              <a:r>
                <a:rPr lang="en-US" dirty="0" smtClean="0"/>
                <a:t>A</a:t>
              </a:r>
              <a:endParaRPr lang="en-US" dirty="0"/>
            </a:p>
          </p:txBody>
        </p:sp>
        <p:sp>
          <p:nvSpPr>
            <p:cNvPr id="12" name="TextBox 11"/>
            <p:cNvSpPr txBox="1"/>
            <p:nvPr/>
          </p:nvSpPr>
          <p:spPr>
            <a:xfrm>
              <a:off x="6357978" y="1885405"/>
              <a:ext cx="317716" cy="369332"/>
            </a:xfrm>
            <a:prstGeom prst="rect">
              <a:avLst/>
            </a:prstGeom>
            <a:noFill/>
          </p:spPr>
          <p:txBody>
            <a:bodyPr wrap="none" rtlCol="0">
              <a:spAutoFit/>
            </a:bodyPr>
            <a:lstStyle/>
            <a:p>
              <a:r>
                <a:rPr lang="en-US" dirty="0" smtClean="0"/>
                <a:t>B</a:t>
              </a:r>
              <a:endParaRPr lang="en-US" dirty="0"/>
            </a:p>
          </p:txBody>
        </p:sp>
        <p:sp>
          <p:nvSpPr>
            <p:cNvPr id="13" name="TextBox 12"/>
            <p:cNvSpPr txBox="1"/>
            <p:nvPr/>
          </p:nvSpPr>
          <p:spPr>
            <a:xfrm>
              <a:off x="6357978" y="3921667"/>
              <a:ext cx="317716" cy="369332"/>
            </a:xfrm>
            <a:prstGeom prst="rect">
              <a:avLst/>
            </a:prstGeom>
            <a:noFill/>
          </p:spPr>
          <p:txBody>
            <a:bodyPr wrap="none" rtlCol="0">
              <a:spAutoFit/>
            </a:bodyPr>
            <a:lstStyle/>
            <a:p>
              <a:r>
                <a:rPr lang="en-US" dirty="0" smtClean="0"/>
                <a:t>C</a:t>
              </a:r>
              <a:endParaRPr lang="en-US" dirty="0"/>
            </a:p>
          </p:txBody>
        </p:sp>
        <p:sp>
          <p:nvSpPr>
            <p:cNvPr id="14" name="TextBox 13"/>
            <p:cNvSpPr txBox="1"/>
            <p:nvPr/>
          </p:nvSpPr>
          <p:spPr>
            <a:xfrm>
              <a:off x="4425213" y="2757228"/>
              <a:ext cx="306494" cy="369332"/>
            </a:xfrm>
            <a:prstGeom prst="rect">
              <a:avLst/>
            </a:prstGeom>
            <a:noFill/>
          </p:spPr>
          <p:txBody>
            <a:bodyPr wrap="none" rtlCol="0">
              <a:spAutoFit/>
            </a:bodyPr>
            <a:lstStyle/>
            <a:p>
              <a:r>
                <a:rPr lang="en-US" i="1" dirty="0" smtClean="0">
                  <a:solidFill>
                    <a:srgbClr val="FFFF66"/>
                  </a:solidFill>
                </a:rPr>
                <a:t>d</a:t>
              </a:r>
              <a:endParaRPr lang="en-US" i="1" dirty="0">
                <a:solidFill>
                  <a:srgbClr val="FFFF66"/>
                </a:solidFill>
              </a:endParaRPr>
            </a:p>
          </p:txBody>
        </p:sp>
        <p:sp>
          <p:nvSpPr>
            <p:cNvPr id="15" name="TextBox 14"/>
            <p:cNvSpPr txBox="1"/>
            <p:nvPr/>
          </p:nvSpPr>
          <p:spPr>
            <a:xfrm>
              <a:off x="6416469" y="3040171"/>
              <a:ext cx="306494" cy="369332"/>
            </a:xfrm>
            <a:prstGeom prst="rect">
              <a:avLst/>
            </a:prstGeom>
            <a:noFill/>
          </p:spPr>
          <p:txBody>
            <a:bodyPr wrap="none" rtlCol="0">
              <a:spAutoFit/>
            </a:bodyPr>
            <a:lstStyle/>
            <a:p>
              <a:r>
                <a:rPr lang="en-US" i="1" dirty="0" smtClean="0">
                  <a:solidFill>
                    <a:srgbClr val="FFFF66"/>
                  </a:solidFill>
                </a:rPr>
                <a:t>h</a:t>
              </a:r>
              <a:endParaRPr lang="en-US" i="1" dirty="0">
                <a:solidFill>
                  <a:srgbClr val="FFFF66"/>
                </a:solidFill>
              </a:endParaRPr>
            </a:p>
          </p:txBody>
        </p:sp>
        <p:sp>
          <p:nvSpPr>
            <p:cNvPr id="16" name="TextBox 15"/>
            <p:cNvSpPr txBox="1"/>
            <p:nvPr/>
          </p:nvSpPr>
          <p:spPr>
            <a:xfrm>
              <a:off x="4494141" y="4106333"/>
              <a:ext cx="237566" cy="369332"/>
            </a:xfrm>
            <a:prstGeom prst="rect">
              <a:avLst/>
            </a:prstGeom>
            <a:noFill/>
          </p:spPr>
          <p:txBody>
            <a:bodyPr wrap="none" rtlCol="0">
              <a:spAutoFit/>
            </a:bodyPr>
            <a:lstStyle/>
            <a:p>
              <a:r>
                <a:rPr lang="en-US" i="1" dirty="0" smtClean="0">
                  <a:solidFill>
                    <a:srgbClr val="FFFF66"/>
                  </a:solidFill>
                </a:rPr>
                <a:t>l</a:t>
              </a:r>
              <a:endParaRPr lang="en-US" i="1" dirty="0">
                <a:solidFill>
                  <a:srgbClr val="FFFF66"/>
                </a:solidFill>
              </a:endParaRPr>
            </a:p>
          </p:txBody>
        </p:sp>
      </p:grpSp>
      <p:sp>
        <p:nvSpPr>
          <p:cNvPr id="18" name="TextBox 17"/>
          <p:cNvSpPr txBox="1"/>
          <p:nvPr/>
        </p:nvSpPr>
        <p:spPr>
          <a:xfrm>
            <a:off x="312270" y="3040171"/>
            <a:ext cx="8838873" cy="3108543"/>
          </a:xfrm>
          <a:prstGeom prst="rect">
            <a:avLst/>
          </a:prstGeom>
          <a:noFill/>
        </p:spPr>
        <p:txBody>
          <a:bodyPr wrap="square" rtlCol="0">
            <a:spAutoFit/>
          </a:bodyPr>
          <a:lstStyle/>
          <a:p>
            <a:r>
              <a:rPr lang="en-US" sz="2800" dirty="0" smtClean="0"/>
              <a:t>The triangle above has 3 intersecting points: A, B, and C.</a:t>
            </a:r>
          </a:p>
          <a:p>
            <a:r>
              <a:rPr lang="en-US" sz="2800" dirty="0" smtClean="0"/>
              <a:t>It has three sides, or segments: </a:t>
            </a:r>
            <a:r>
              <a:rPr lang="en-US" sz="2800" i="1" dirty="0" smtClean="0"/>
              <a:t>d, l, </a:t>
            </a:r>
            <a:r>
              <a:rPr lang="en-US" sz="2800" dirty="0" smtClean="0"/>
              <a:t>and </a:t>
            </a:r>
            <a:r>
              <a:rPr lang="en-US" sz="2800" i="1" dirty="0" smtClean="0"/>
              <a:t>h</a:t>
            </a:r>
            <a:r>
              <a:rPr lang="en-US" sz="2800" dirty="0" smtClean="0"/>
              <a:t>. You will often find those sides represented with lines drawn over the two end points. For example:</a:t>
            </a:r>
          </a:p>
          <a:p>
            <a:r>
              <a:rPr lang="en-US" sz="2800" dirty="0" smtClean="0"/>
              <a:t>Side </a:t>
            </a:r>
            <a:r>
              <a:rPr lang="en-US" sz="2800" i="1" dirty="0" smtClean="0"/>
              <a:t>d</a:t>
            </a:r>
            <a:r>
              <a:rPr lang="en-US" sz="2800" dirty="0" smtClean="0"/>
              <a:t> goes from A to B, also shown as AB </a:t>
            </a:r>
          </a:p>
          <a:p>
            <a:r>
              <a:rPr lang="en-US" sz="2800" dirty="0" smtClean="0"/>
              <a:t>Side </a:t>
            </a:r>
            <a:r>
              <a:rPr lang="en-US" sz="2800" i="1" dirty="0" smtClean="0"/>
              <a:t>h</a:t>
            </a:r>
            <a:r>
              <a:rPr lang="en-US" sz="2800" dirty="0" smtClean="0"/>
              <a:t> goes from B to C, also shown as BC  </a:t>
            </a:r>
          </a:p>
          <a:p>
            <a:r>
              <a:rPr lang="en-US" sz="2800" dirty="0" smtClean="0"/>
              <a:t>Side </a:t>
            </a:r>
            <a:r>
              <a:rPr lang="en-US" sz="2800" i="1" dirty="0" smtClean="0"/>
              <a:t>l</a:t>
            </a:r>
            <a:r>
              <a:rPr lang="en-US" sz="2800" dirty="0" smtClean="0"/>
              <a:t> goes from A to C, also shown as CD.         </a:t>
            </a:r>
            <a:endParaRPr lang="en-US" sz="2800" dirty="0"/>
          </a:p>
        </p:txBody>
      </p:sp>
      <p:cxnSp>
        <p:nvCxnSpPr>
          <p:cNvPr id="21" name="Straight Arrow Connector 20"/>
          <p:cNvCxnSpPr/>
          <p:nvPr/>
        </p:nvCxnSpPr>
        <p:spPr>
          <a:xfrm>
            <a:off x="5925220" y="5659306"/>
            <a:ext cx="398033"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5976923" y="5280168"/>
            <a:ext cx="398033"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6034798" y="4816284"/>
            <a:ext cx="398033"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62464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609600"/>
            <a:ext cx="8177529" cy="6025376"/>
          </a:xfrm>
        </p:spPr>
        <p:txBody>
          <a:bodyPr>
            <a:normAutofit fontScale="92500" lnSpcReduction="10000"/>
          </a:bodyPr>
          <a:lstStyle/>
          <a:p>
            <a:pPr marL="0" indent="0">
              <a:buNone/>
            </a:pPr>
            <a:r>
              <a:rPr lang="en-US" dirty="0" smtClean="0"/>
              <a:t>Just for fun, let’s work with the sides of the following triangle.</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457200" indent="-457200">
              <a:buFont typeface="+mj-lt"/>
              <a:buAutoNum type="arabicPeriod"/>
            </a:pPr>
            <a:r>
              <a:rPr lang="en-US" dirty="0" smtClean="0">
                <a:solidFill>
                  <a:srgbClr val="FFFF99"/>
                </a:solidFill>
              </a:rPr>
              <a:t>A perimeter is the sum of the sides of an object. What is the perimeter of this triangle?  ___________</a:t>
            </a:r>
          </a:p>
          <a:p>
            <a:pPr marL="457200" indent="-457200">
              <a:buFont typeface="+mj-lt"/>
              <a:buAutoNum type="arabicPeriod"/>
            </a:pPr>
            <a:r>
              <a:rPr lang="en-US" dirty="0" smtClean="0">
                <a:solidFill>
                  <a:srgbClr val="FFFF99"/>
                </a:solidFill>
              </a:rPr>
              <a:t>What is the sum of </a:t>
            </a:r>
            <a:r>
              <a:rPr lang="en-US" i="1" dirty="0" smtClean="0">
                <a:solidFill>
                  <a:srgbClr val="FFFF99"/>
                </a:solidFill>
              </a:rPr>
              <a:t>d</a:t>
            </a:r>
            <a:r>
              <a:rPr lang="en-US" dirty="0" smtClean="0">
                <a:solidFill>
                  <a:srgbClr val="FFFF99"/>
                </a:solidFill>
              </a:rPr>
              <a:t> and </a:t>
            </a:r>
            <a:r>
              <a:rPr lang="en-US" i="1" dirty="0" smtClean="0">
                <a:solidFill>
                  <a:srgbClr val="FFFF99"/>
                </a:solidFill>
              </a:rPr>
              <a:t>l</a:t>
            </a:r>
            <a:r>
              <a:rPr lang="en-US" dirty="0" smtClean="0">
                <a:solidFill>
                  <a:srgbClr val="FFFF99"/>
                </a:solidFill>
              </a:rPr>
              <a:t> ?  __________</a:t>
            </a:r>
          </a:p>
          <a:p>
            <a:pPr marL="457200" indent="-457200">
              <a:buFont typeface="+mj-lt"/>
              <a:buAutoNum type="arabicPeriod"/>
            </a:pPr>
            <a:r>
              <a:rPr lang="en-US" dirty="0" smtClean="0">
                <a:solidFill>
                  <a:srgbClr val="FFFF99"/>
                </a:solidFill>
              </a:rPr>
              <a:t>What is the measurement of AB? _________</a:t>
            </a:r>
          </a:p>
          <a:p>
            <a:pPr marL="457200" indent="-457200">
              <a:buFont typeface="+mj-lt"/>
              <a:buAutoNum type="arabicPeriod"/>
            </a:pPr>
            <a:r>
              <a:rPr lang="en-US" dirty="0" smtClean="0">
                <a:solidFill>
                  <a:srgbClr val="FFFF99"/>
                </a:solidFill>
              </a:rPr>
              <a:t>What is the measurement of angle “a”?  __________</a:t>
            </a:r>
          </a:p>
          <a:p>
            <a:pPr marL="457200" indent="-457200">
              <a:buFont typeface="+mj-lt"/>
              <a:buAutoNum type="arabicPeriod"/>
            </a:pPr>
            <a:endParaRPr lang="en-US" dirty="0">
              <a:solidFill>
                <a:srgbClr val="FFFF99"/>
              </a:solidFill>
            </a:endParaRPr>
          </a:p>
          <a:p>
            <a:pPr marL="0" indent="0">
              <a:buNone/>
            </a:pPr>
            <a:r>
              <a:rPr lang="en-US" dirty="0" smtClean="0">
                <a:solidFill>
                  <a:srgbClr val="FFFF99"/>
                </a:solidFill>
              </a:rPr>
              <a:t>Click to check your answers.</a:t>
            </a:r>
          </a:p>
          <a:p>
            <a:pPr marL="0" indent="0">
              <a:buNone/>
            </a:pPr>
            <a:endParaRPr lang="en-US" dirty="0"/>
          </a:p>
        </p:txBody>
      </p:sp>
      <p:grpSp>
        <p:nvGrpSpPr>
          <p:cNvPr id="19" name="Group 18"/>
          <p:cNvGrpSpPr/>
          <p:nvPr/>
        </p:nvGrpSpPr>
        <p:grpSpPr>
          <a:xfrm>
            <a:off x="1938737" y="866482"/>
            <a:ext cx="5192741" cy="3049105"/>
            <a:chOff x="1922798" y="1114037"/>
            <a:chExt cx="5192741" cy="3049105"/>
          </a:xfrm>
        </p:grpSpPr>
        <p:grpSp>
          <p:nvGrpSpPr>
            <p:cNvPr id="17" name="Group 16"/>
            <p:cNvGrpSpPr/>
            <p:nvPr/>
          </p:nvGrpSpPr>
          <p:grpSpPr>
            <a:xfrm>
              <a:off x="1922798" y="1114037"/>
              <a:ext cx="5192741" cy="3049105"/>
              <a:chOff x="1906858" y="1216907"/>
              <a:chExt cx="5192741" cy="3049105"/>
            </a:xfrm>
          </p:grpSpPr>
          <p:grpSp>
            <p:nvGrpSpPr>
              <p:cNvPr id="13" name="Group 12"/>
              <p:cNvGrpSpPr/>
              <p:nvPr/>
            </p:nvGrpSpPr>
            <p:grpSpPr>
              <a:xfrm>
                <a:off x="1906858" y="1216907"/>
                <a:ext cx="4884235" cy="2864439"/>
                <a:chOff x="2442116" y="1083093"/>
                <a:chExt cx="4280847" cy="2590260"/>
              </a:xfrm>
            </p:grpSpPr>
            <p:sp>
              <p:nvSpPr>
                <p:cNvPr id="4" name="Isosceles Triangle 2"/>
                <p:cNvSpPr/>
                <p:nvPr/>
              </p:nvSpPr>
              <p:spPr>
                <a:xfrm flipH="1">
                  <a:off x="2693183" y="1420606"/>
                  <a:ext cx="3770555" cy="180728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442116" y="3011405"/>
                  <a:ext cx="317716" cy="369332"/>
                </a:xfrm>
                <a:prstGeom prst="rect">
                  <a:avLst/>
                </a:prstGeom>
                <a:noFill/>
              </p:spPr>
              <p:txBody>
                <a:bodyPr wrap="square" rtlCol="0">
                  <a:spAutoFit/>
                </a:bodyPr>
                <a:lstStyle/>
                <a:p>
                  <a:r>
                    <a:rPr lang="en-US" dirty="0" smtClean="0"/>
                    <a:t>A</a:t>
                  </a:r>
                  <a:endParaRPr lang="en-US" dirty="0"/>
                </a:p>
              </p:txBody>
            </p:sp>
            <p:sp>
              <p:nvSpPr>
                <p:cNvPr id="8" name="TextBox 7"/>
                <p:cNvSpPr txBox="1"/>
                <p:nvPr/>
              </p:nvSpPr>
              <p:spPr>
                <a:xfrm>
                  <a:off x="6357978" y="1083093"/>
                  <a:ext cx="317716" cy="369332"/>
                </a:xfrm>
                <a:prstGeom prst="rect">
                  <a:avLst/>
                </a:prstGeom>
                <a:noFill/>
              </p:spPr>
              <p:txBody>
                <a:bodyPr wrap="none" rtlCol="0">
                  <a:spAutoFit/>
                </a:bodyPr>
                <a:lstStyle/>
                <a:p>
                  <a:r>
                    <a:rPr lang="en-US" dirty="0" smtClean="0"/>
                    <a:t>B</a:t>
                  </a:r>
                  <a:endParaRPr lang="en-US" dirty="0"/>
                </a:p>
              </p:txBody>
            </p:sp>
            <p:sp>
              <p:nvSpPr>
                <p:cNvPr id="9" name="TextBox 8"/>
                <p:cNvSpPr txBox="1"/>
                <p:nvPr/>
              </p:nvSpPr>
              <p:spPr>
                <a:xfrm>
                  <a:off x="6357978" y="3119355"/>
                  <a:ext cx="317716" cy="369332"/>
                </a:xfrm>
                <a:prstGeom prst="rect">
                  <a:avLst/>
                </a:prstGeom>
                <a:noFill/>
              </p:spPr>
              <p:txBody>
                <a:bodyPr wrap="none" rtlCol="0">
                  <a:spAutoFit/>
                </a:bodyPr>
                <a:lstStyle/>
                <a:p>
                  <a:r>
                    <a:rPr lang="en-US" dirty="0" smtClean="0"/>
                    <a:t>C</a:t>
                  </a:r>
                  <a:endParaRPr lang="en-US" dirty="0"/>
                </a:p>
              </p:txBody>
            </p:sp>
            <p:sp>
              <p:nvSpPr>
                <p:cNvPr id="10" name="TextBox 9"/>
                <p:cNvSpPr txBox="1"/>
                <p:nvPr/>
              </p:nvSpPr>
              <p:spPr>
                <a:xfrm>
                  <a:off x="4425213" y="1954916"/>
                  <a:ext cx="306494" cy="369332"/>
                </a:xfrm>
                <a:prstGeom prst="rect">
                  <a:avLst/>
                </a:prstGeom>
                <a:noFill/>
              </p:spPr>
              <p:txBody>
                <a:bodyPr wrap="none" rtlCol="0">
                  <a:spAutoFit/>
                </a:bodyPr>
                <a:lstStyle/>
                <a:p>
                  <a:r>
                    <a:rPr lang="en-US" i="1" dirty="0" smtClean="0">
                      <a:solidFill>
                        <a:srgbClr val="FFFF66"/>
                      </a:solidFill>
                    </a:rPr>
                    <a:t>d</a:t>
                  </a:r>
                  <a:endParaRPr lang="en-US" i="1" dirty="0">
                    <a:solidFill>
                      <a:srgbClr val="FFFF66"/>
                    </a:solidFill>
                  </a:endParaRPr>
                </a:p>
              </p:txBody>
            </p:sp>
            <p:sp>
              <p:nvSpPr>
                <p:cNvPr id="11" name="TextBox 10"/>
                <p:cNvSpPr txBox="1"/>
                <p:nvPr/>
              </p:nvSpPr>
              <p:spPr>
                <a:xfrm>
                  <a:off x="6416469" y="2237859"/>
                  <a:ext cx="306494" cy="369332"/>
                </a:xfrm>
                <a:prstGeom prst="rect">
                  <a:avLst/>
                </a:prstGeom>
                <a:noFill/>
              </p:spPr>
              <p:txBody>
                <a:bodyPr wrap="none" rtlCol="0">
                  <a:spAutoFit/>
                </a:bodyPr>
                <a:lstStyle/>
                <a:p>
                  <a:r>
                    <a:rPr lang="en-US" i="1" dirty="0" smtClean="0">
                      <a:solidFill>
                        <a:srgbClr val="FFFF66"/>
                      </a:solidFill>
                    </a:rPr>
                    <a:t>h</a:t>
                  </a:r>
                  <a:endParaRPr lang="en-US" i="1" dirty="0">
                    <a:solidFill>
                      <a:srgbClr val="FFFF66"/>
                    </a:solidFill>
                  </a:endParaRPr>
                </a:p>
              </p:txBody>
            </p:sp>
            <p:sp>
              <p:nvSpPr>
                <p:cNvPr id="12" name="TextBox 11"/>
                <p:cNvSpPr txBox="1"/>
                <p:nvPr/>
              </p:nvSpPr>
              <p:spPr>
                <a:xfrm>
                  <a:off x="4494141" y="3304021"/>
                  <a:ext cx="237566" cy="369332"/>
                </a:xfrm>
                <a:prstGeom prst="rect">
                  <a:avLst/>
                </a:prstGeom>
                <a:noFill/>
              </p:spPr>
              <p:txBody>
                <a:bodyPr wrap="none" rtlCol="0">
                  <a:spAutoFit/>
                </a:bodyPr>
                <a:lstStyle/>
                <a:p>
                  <a:r>
                    <a:rPr lang="en-US" i="1" dirty="0" smtClean="0">
                      <a:solidFill>
                        <a:srgbClr val="FFFF66"/>
                      </a:solidFill>
                    </a:rPr>
                    <a:t>l</a:t>
                  </a:r>
                  <a:endParaRPr lang="en-US" i="1" dirty="0">
                    <a:solidFill>
                      <a:srgbClr val="FFFF66"/>
                    </a:solidFill>
                  </a:endParaRPr>
                </a:p>
              </p:txBody>
            </p:sp>
          </p:grpSp>
          <p:sp>
            <p:nvSpPr>
              <p:cNvPr id="14" name="TextBox 13"/>
              <p:cNvSpPr txBox="1"/>
              <p:nvPr/>
            </p:nvSpPr>
            <p:spPr>
              <a:xfrm rot="19968441">
                <a:off x="3792608" y="1856285"/>
                <a:ext cx="753732" cy="369332"/>
              </a:xfrm>
              <a:prstGeom prst="rect">
                <a:avLst/>
              </a:prstGeom>
              <a:noFill/>
            </p:spPr>
            <p:txBody>
              <a:bodyPr wrap="none" rtlCol="0">
                <a:spAutoFit/>
              </a:bodyPr>
              <a:lstStyle/>
              <a:p>
                <a:r>
                  <a:rPr lang="en-US" dirty="0" smtClean="0"/>
                  <a:t>13 cm</a:t>
                </a:r>
                <a:endParaRPr lang="en-US" dirty="0"/>
              </a:p>
            </p:txBody>
          </p:sp>
          <p:sp>
            <p:nvSpPr>
              <p:cNvPr id="15" name="TextBox 14"/>
              <p:cNvSpPr txBox="1"/>
              <p:nvPr/>
            </p:nvSpPr>
            <p:spPr>
              <a:xfrm>
                <a:off x="3967455" y="3896680"/>
                <a:ext cx="753732" cy="369332"/>
              </a:xfrm>
              <a:prstGeom prst="rect">
                <a:avLst/>
              </a:prstGeom>
              <a:noFill/>
            </p:spPr>
            <p:txBody>
              <a:bodyPr wrap="none" rtlCol="0">
                <a:spAutoFit/>
              </a:bodyPr>
              <a:lstStyle/>
              <a:p>
                <a:r>
                  <a:rPr lang="en-US" dirty="0" smtClean="0"/>
                  <a:t>11 cm</a:t>
                </a:r>
                <a:endParaRPr lang="en-US" dirty="0"/>
              </a:p>
            </p:txBody>
          </p:sp>
          <p:sp>
            <p:nvSpPr>
              <p:cNvPr id="16" name="TextBox 15"/>
              <p:cNvSpPr txBox="1"/>
              <p:nvPr/>
            </p:nvSpPr>
            <p:spPr>
              <a:xfrm rot="5400000">
                <a:off x="6596576" y="2511120"/>
                <a:ext cx="636713" cy="369332"/>
              </a:xfrm>
              <a:prstGeom prst="rect">
                <a:avLst/>
              </a:prstGeom>
              <a:noFill/>
            </p:spPr>
            <p:txBody>
              <a:bodyPr wrap="none" rtlCol="0">
                <a:spAutoFit/>
              </a:bodyPr>
              <a:lstStyle/>
              <a:p>
                <a:r>
                  <a:rPr lang="en-US" dirty="0" smtClean="0"/>
                  <a:t>8 cm</a:t>
                </a:r>
                <a:endParaRPr lang="en-US" dirty="0"/>
              </a:p>
            </p:txBody>
          </p:sp>
        </p:grpSp>
        <p:sp>
          <p:nvSpPr>
            <p:cNvPr id="18" name="Rectangle 17"/>
            <p:cNvSpPr/>
            <p:nvPr/>
          </p:nvSpPr>
          <p:spPr>
            <a:xfrm>
              <a:off x="6278918" y="3281648"/>
              <a:ext cx="200722" cy="2042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a:t>
              </a:r>
              <a:endParaRPr lang="en-US" dirty="0">
                <a:solidFill>
                  <a:schemeClr val="bg1"/>
                </a:solidFill>
              </a:endParaRPr>
            </a:p>
          </p:txBody>
        </p:sp>
      </p:grpSp>
      <p:cxnSp>
        <p:nvCxnSpPr>
          <p:cNvPr id="5" name="Straight Connector 4"/>
          <p:cNvCxnSpPr/>
          <p:nvPr/>
        </p:nvCxnSpPr>
        <p:spPr>
          <a:xfrm>
            <a:off x="4620956" y="4815068"/>
            <a:ext cx="34969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06712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609600"/>
            <a:ext cx="8177529" cy="6025376"/>
          </a:xfrm>
          <a:ln>
            <a:solidFill>
              <a:srgbClr val="FFC000"/>
            </a:solidFill>
          </a:ln>
        </p:spPr>
        <p:txBody>
          <a:bodyPr>
            <a:normAutofit/>
          </a:bodyPr>
          <a:lstStyle/>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457200" indent="-457200">
              <a:buFont typeface="+mj-lt"/>
              <a:buAutoNum type="arabicPeriod"/>
            </a:pPr>
            <a:r>
              <a:rPr lang="en-US" dirty="0" smtClean="0">
                <a:solidFill>
                  <a:srgbClr val="FFFF99"/>
                </a:solidFill>
              </a:rPr>
              <a:t>A perimeter is the sum of the sides of an object. What is the perimeter of this triangle?  13 + 11 + 8 = </a:t>
            </a:r>
            <a:r>
              <a:rPr lang="en-US" dirty="0" smtClean="0">
                <a:solidFill>
                  <a:srgbClr val="FFC000"/>
                </a:solidFill>
              </a:rPr>
              <a:t>32 cm</a:t>
            </a:r>
          </a:p>
          <a:p>
            <a:pPr marL="457200" indent="-457200">
              <a:buFont typeface="+mj-lt"/>
              <a:buAutoNum type="arabicPeriod"/>
            </a:pPr>
            <a:r>
              <a:rPr lang="en-US" dirty="0" smtClean="0">
                <a:solidFill>
                  <a:srgbClr val="FFFF99"/>
                </a:solidFill>
              </a:rPr>
              <a:t>What is the sum of </a:t>
            </a:r>
            <a:r>
              <a:rPr lang="en-US" i="1" dirty="0" smtClean="0">
                <a:solidFill>
                  <a:srgbClr val="FFFF99"/>
                </a:solidFill>
              </a:rPr>
              <a:t>d</a:t>
            </a:r>
            <a:r>
              <a:rPr lang="en-US" dirty="0" smtClean="0">
                <a:solidFill>
                  <a:srgbClr val="FFFF99"/>
                </a:solidFill>
              </a:rPr>
              <a:t> and </a:t>
            </a:r>
            <a:r>
              <a:rPr lang="en-US" i="1" dirty="0" smtClean="0">
                <a:solidFill>
                  <a:srgbClr val="FFFF99"/>
                </a:solidFill>
              </a:rPr>
              <a:t>l</a:t>
            </a:r>
            <a:r>
              <a:rPr lang="en-US" dirty="0" smtClean="0">
                <a:solidFill>
                  <a:srgbClr val="FFFF99"/>
                </a:solidFill>
              </a:rPr>
              <a:t> ?  13 + 11 = </a:t>
            </a:r>
            <a:r>
              <a:rPr lang="en-US" dirty="0" smtClean="0">
                <a:solidFill>
                  <a:srgbClr val="FFC000"/>
                </a:solidFill>
              </a:rPr>
              <a:t>24 cm</a:t>
            </a:r>
          </a:p>
          <a:p>
            <a:pPr marL="457200" indent="-457200">
              <a:buFont typeface="+mj-lt"/>
              <a:buAutoNum type="arabicPeriod"/>
            </a:pPr>
            <a:r>
              <a:rPr lang="en-US" dirty="0">
                <a:solidFill>
                  <a:srgbClr val="FFFF99"/>
                </a:solidFill>
              </a:rPr>
              <a:t>What is the measurement of AB? </a:t>
            </a:r>
            <a:r>
              <a:rPr lang="en-US" dirty="0" smtClean="0">
                <a:solidFill>
                  <a:srgbClr val="FFC000"/>
                </a:solidFill>
              </a:rPr>
              <a:t>13 cm</a:t>
            </a:r>
          </a:p>
          <a:p>
            <a:pPr marL="457200" indent="-457200">
              <a:buFont typeface="+mj-lt"/>
              <a:buAutoNum type="arabicPeriod"/>
            </a:pPr>
            <a:r>
              <a:rPr lang="en-US" dirty="0" smtClean="0">
                <a:solidFill>
                  <a:srgbClr val="FFFF99"/>
                </a:solidFill>
              </a:rPr>
              <a:t>What is the measurement of angle “a”?  </a:t>
            </a:r>
            <a:r>
              <a:rPr lang="en-US" dirty="0" smtClean="0">
                <a:solidFill>
                  <a:srgbClr val="FFC000"/>
                </a:solidFill>
              </a:rPr>
              <a:t>90</a:t>
            </a:r>
            <a:r>
              <a:rPr lang="en-US" baseline="30000" dirty="0" smtClean="0">
                <a:solidFill>
                  <a:srgbClr val="FFC000"/>
                </a:solidFill>
              </a:rPr>
              <a:t>0</a:t>
            </a:r>
            <a:r>
              <a:rPr lang="en-US" dirty="0" smtClean="0">
                <a:solidFill>
                  <a:srgbClr val="FFC000"/>
                </a:solidFill>
              </a:rPr>
              <a:t> </a:t>
            </a:r>
            <a:r>
              <a:rPr lang="en-US" dirty="0" smtClean="0">
                <a:solidFill>
                  <a:srgbClr val="FFFF99"/>
                </a:solidFill>
              </a:rPr>
              <a:t>– It is a right angle.</a:t>
            </a:r>
          </a:p>
          <a:p>
            <a:pPr marL="0" indent="0">
              <a:buNone/>
            </a:pPr>
            <a:endParaRPr lang="en-US" dirty="0"/>
          </a:p>
        </p:txBody>
      </p:sp>
      <p:grpSp>
        <p:nvGrpSpPr>
          <p:cNvPr id="3" name="Group 2"/>
          <p:cNvGrpSpPr/>
          <p:nvPr/>
        </p:nvGrpSpPr>
        <p:grpSpPr>
          <a:xfrm>
            <a:off x="2008646" y="371466"/>
            <a:ext cx="5192741" cy="3114395"/>
            <a:chOff x="2008646" y="371466"/>
            <a:chExt cx="5192741" cy="3114395"/>
          </a:xfrm>
        </p:grpSpPr>
        <p:grpSp>
          <p:nvGrpSpPr>
            <p:cNvPr id="17" name="Group 16"/>
            <p:cNvGrpSpPr/>
            <p:nvPr/>
          </p:nvGrpSpPr>
          <p:grpSpPr>
            <a:xfrm>
              <a:off x="2008646" y="371466"/>
              <a:ext cx="5192741" cy="3114395"/>
              <a:chOff x="1906858" y="1216907"/>
              <a:chExt cx="5192741" cy="3114395"/>
            </a:xfrm>
          </p:grpSpPr>
          <p:grpSp>
            <p:nvGrpSpPr>
              <p:cNvPr id="13" name="Group 12"/>
              <p:cNvGrpSpPr/>
              <p:nvPr/>
            </p:nvGrpSpPr>
            <p:grpSpPr>
              <a:xfrm>
                <a:off x="1906858" y="1216907"/>
                <a:ext cx="4884235" cy="2864439"/>
                <a:chOff x="2442116" y="1083093"/>
                <a:chExt cx="4280847" cy="2590260"/>
              </a:xfrm>
            </p:grpSpPr>
            <p:sp>
              <p:nvSpPr>
                <p:cNvPr id="4" name="Isosceles Triangle 2"/>
                <p:cNvSpPr/>
                <p:nvPr/>
              </p:nvSpPr>
              <p:spPr>
                <a:xfrm flipH="1">
                  <a:off x="2693183" y="1420606"/>
                  <a:ext cx="3770555" cy="180728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442116" y="3011405"/>
                  <a:ext cx="317716" cy="369332"/>
                </a:xfrm>
                <a:prstGeom prst="rect">
                  <a:avLst/>
                </a:prstGeom>
                <a:noFill/>
              </p:spPr>
              <p:txBody>
                <a:bodyPr wrap="square" rtlCol="0">
                  <a:spAutoFit/>
                </a:bodyPr>
                <a:lstStyle/>
                <a:p>
                  <a:r>
                    <a:rPr lang="en-US" dirty="0" smtClean="0"/>
                    <a:t>A</a:t>
                  </a:r>
                  <a:endParaRPr lang="en-US" dirty="0"/>
                </a:p>
              </p:txBody>
            </p:sp>
            <p:sp>
              <p:nvSpPr>
                <p:cNvPr id="8" name="TextBox 7"/>
                <p:cNvSpPr txBox="1"/>
                <p:nvPr/>
              </p:nvSpPr>
              <p:spPr>
                <a:xfrm>
                  <a:off x="6357978" y="1083093"/>
                  <a:ext cx="317716" cy="369332"/>
                </a:xfrm>
                <a:prstGeom prst="rect">
                  <a:avLst/>
                </a:prstGeom>
                <a:noFill/>
              </p:spPr>
              <p:txBody>
                <a:bodyPr wrap="none" rtlCol="0">
                  <a:spAutoFit/>
                </a:bodyPr>
                <a:lstStyle/>
                <a:p>
                  <a:r>
                    <a:rPr lang="en-US" dirty="0" smtClean="0"/>
                    <a:t>B</a:t>
                  </a:r>
                  <a:endParaRPr lang="en-US" dirty="0"/>
                </a:p>
              </p:txBody>
            </p:sp>
            <p:sp>
              <p:nvSpPr>
                <p:cNvPr id="9" name="TextBox 8"/>
                <p:cNvSpPr txBox="1"/>
                <p:nvPr/>
              </p:nvSpPr>
              <p:spPr>
                <a:xfrm>
                  <a:off x="6357978" y="3119355"/>
                  <a:ext cx="317716" cy="369332"/>
                </a:xfrm>
                <a:prstGeom prst="rect">
                  <a:avLst/>
                </a:prstGeom>
                <a:noFill/>
              </p:spPr>
              <p:txBody>
                <a:bodyPr wrap="none" rtlCol="0">
                  <a:spAutoFit/>
                </a:bodyPr>
                <a:lstStyle/>
                <a:p>
                  <a:r>
                    <a:rPr lang="en-US" dirty="0" smtClean="0"/>
                    <a:t>C</a:t>
                  </a:r>
                  <a:endParaRPr lang="en-US" dirty="0"/>
                </a:p>
              </p:txBody>
            </p:sp>
            <p:sp>
              <p:nvSpPr>
                <p:cNvPr id="10" name="TextBox 9"/>
                <p:cNvSpPr txBox="1"/>
                <p:nvPr/>
              </p:nvSpPr>
              <p:spPr>
                <a:xfrm>
                  <a:off x="4425213" y="1954916"/>
                  <a:ext cx="306494" cy="369332"/>
                </a:xfrm>
                <a:prstGeom prst="rect">
                  <a:avLst/>
                </a:prstGeom>
                <a:noFill/>
              </p:spPr>
              <p:txBody>
                <a:bodyPr wrap="none" rtlCol="0">
                  <a:spAutoFit/>
                </a:bodyPr>
                <a:lstStyle/>
                <a:p>
                  <a:r>
                    <a:rPr lang="en-US" i="1" dirty="0" smtClean="0">
                      <a:solidFill>
                        <a:srgbClr val="FFFF66"/>
                      </a:solidFill>
                    </a:rPr>
                    <a:t>d</a:t>
                  </a:r>
                  <a:endParaRPr lang="en-US" i="1" dirty="0">
                    <a:solidFill>
                      <a:srgbClr val="FFFF66"/>
                    </a:solidFill>
                  </a:endParaRPr>
                </a:p>
              </p:txBody>
            </p:sp>
            <p:sp>
              <p:nvSpPr>
                <p:cNvPr id="11" name="TextBox 10"/>
                <p:cNvSpPr txBox="1"/>
                <p:nvPr/>
              </p:nvSpPr>
              <p:spPr>
                <a:xfrm>
                  <a:off x="6416469" y="2237859"/>
                  <a:ext cx="306494" cy="369332"/>
                </a:xfrm>
                <a:prstGeom prst="rect">
                  <a:avLst/>
                </a:prstGeom>
                <a:noFill/>
              </p:spPr>
              <p:txBody>
                <a:bodyPr wrap="none" rtlCol="0">
                  <a:spAutoFit/>
                </a:bodyPr>
                <a:lstStyle/>
                <a:p>
                  <a:r>
                    <a:rPr lang="en-US" i="1" dirty="0" smtClean="0">
                      <a:solidFill>
                        <a:srgbClr val="FFFF66"/>
                      </a:solidFill>
                    </a:rPr>
                    <a:t>h</a:t>
                  </a:r>
                  <a:endParaRPr lang="en-US" i="1" dirty="0">
                    <a:solidFill>
                      <a:srgbClr val="FFFF66"/>
                    </a:solidFill>
                  </a:endParaRPr>
                </a:p>
              </p:txBody>
            </p:sp>
            <p:sp>
              <p:nvSpPr>
                <p:cNvPr id="12" name="TextBox 11"/>
                <p:cNvSpPr txBox="1"/>
                <p:nvPr/>
              </p:nvSpPr>
              <p:spPr>
                <a:xfrm>
                  <a:off x="4494141" y="3304021"/>
                  <a:ext cx="237566" cy="369332"/>
                </a:xfrm>
                <a:prstGeom prst="rect">
                  <a:avLst/>
                </a:prstGeom>
                <a:noFill/>
              </p:spPr>
              <p:txBody>
                <a:bodyPr wrap="none" rtlCol="0">
                  <a:spAutoFit/>
                </a:bodyPr>
                <a:lstStyle/>
                <a:p>
                  <a:r>
                    <a:rPr lang="en-US" i="1" dirty="0" smtClean="0">
                      <a:solidFill>
                        <a:srgbClr val="FFFF66"/>
                      </a:solidFill>
                    </a:rPr>
                    <a:t>l</a:t>
                  </a:r>
                  <a:endParaRPr lang="en-US" i="1" dirty="0">
                    <a:solidFill>
                      <a:srgbClr val="FFFF66"/>
                    </a:solidFill>
                  </a:endParaRPr>
                </a:p>
              </p:txBody>
            </p:sp>
          </p:grpSp>
          <p:sp>
            <p:nvSpPr>
              <p:cNvPr id="14" name="TextBox 13"/>
              <p:cNvSpPr txBox="1"/>
              <p:nvPr/>
            </p:nvSpPr>
            <p:spPr>
              <a:xfrm rot="19968441">
                <a:off x="3792608" y="1856285"/>
                <a:ext cx="753732" cy="369332"/>
              </a:xfrm>
              <a:prstGeom prst="rect">
                <a:avLst/>
              </a:prstGeom>
              <a:noFill/>
            </p:spPr>
            <p:txBody>
              <a:bodyPr wrap="none" rtlCol="0">
                <a:spAutoFit/>
              </a:bodyPr>
              <a:lstStyle/>
              <a:p>
                <a:r>
                  <a:rPr lang="en-US" dirty="0" smtClean="0"/>
                  <a:t>13 cm</a:t>
                </a:r>
                <a:endParaRPr lang="en-US" dirty="0"/>
              </a:p>
            </p:txBody>
          </p:sp>
          <p:sp>
            <p:nvSpPr>
              <p:cNvPr id="15" name="TextBox 14"/>
              <p:cNvSpPr txBox="1"/>
              <p:nvPr/>
            </p:nvSpPr>
            <p:spPr>
              <a:xfrm>
                <a:off x="4006776" y="3961970"/>
                <a:ext cx="753732" cy="369332"/>
              </a:xfrm>
              <a:prstGeom prst="rect">
                <a:avLst/>
              </a:prstGeom>
              <a:noFill/>
            </p:spPr>
            <p:txBody>
              <a:bodyPr wrap="none" rtlCol="0">
                <a:spAutoFit/>
              </a:bodyPr>
              <a:lstStyle/>
              <a:p>
                <a:r>
                  <a:rPr lang="en-US" dirty="0" smtClean="0"/>
                  <a:t>11 cm</a:t>
                </a:r>
                <a:endParaRPr lang="en-US" dirty="0"/>
              </a:p>
            </p:txBody>
          </p:sp>
          <p:sp>
            <p:nvSpPr>
              <p:cNvPr id="16" name="TextBox 15"/>
              <p:cNvSpPr txBox="1"/>
              <p:nvPr/>
            </p:nvSpPr>
            <p:spPr>
              <a:xfrm rot="5400000">
                <a:off x="6596576" y="2511120"/>
                <a:ext cx="636713" cy="369332"/>
              </a:xfrm>
              <a:prstGeom prst="rect">
                <a:avLst/>
              </a:prstGeom>
              <a:noFill/>
            </p:spPr>
            <p:txBody>
              <a:bodyPr wrap="none" rtlCol="0">
                <a:spAutoFit/>
              </a:bodyPr>
              <a:lstStyle/>
              <a:p>
                <a:r>
                  <a:rPr lang="en-US" dirty="0" smtClean="0"/>
                  <a:t>8 cm</a:t>
                </a:r>
                <a:endParaRPr lang="en-US" dirty="0"/>
              </a:p>
            </p:txBody>
          </p:sp>
        </p:grpSp>
        <p:sp>
          <p:nvSpPr>
            <p:cNvPr id="18" name="Rectangle 17"/>
            <p:cNvSpPr/>
            <p:nvPr/>
          </p:nvSpPr>
          <p:spPr>
            <a:xfrm>
              <a:off x="6376090" y="2521484"/>
              <a:ext cx="200722" cy="2042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a:t>
              </a:r>
              <a:endParaRPr lang="en-US" dirty="0">
                <a:solidFill>
                  <a:schemeClr val="bg1"/>
                </a:solidFill>
              </a:endParaRPr>
            </a:p>
          </p:txBody>
        </p:sp>
      </p:grpSp>
      <p:cxnSp>
        <p:nvCxnSpPr>
          <p:cNvPr id="19" name="Straight Connector 18"/>
          <p:cNvCxnSpPr/>
          <p:nvPr/>
        </p:nvCxnSpPr>
        <p:spPr>
          <a:xfrm>
            <a:off x="4862296" y="4942390"/>
            <a:ext cx="34969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01280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609600"/>
            <a:ext cx="8355330" cy="5892800"/>
          </a:xfrm>
        </p:spPr>
        <p:txBody>
          <a:bodyPr>
            <a:normAutofit/>
          </a:bodyPr>
          <a:lstStyle/>
          <a:p>
            <a:pPr marL="0" indent="0" algn="ctr">
              <a:buNone/>
            </a:pPr>
            <a:r>
              <a:rPr lang="en-US" sz="2800" dirty="0" smtClean="0"/>
              <a:t>Review and Practice</a:t>
            </a:r>
            <a:endParaRPr lang="en-US" dirty="0"/>
          </a:p>
          <a:p>
            <a:pPr marL="0" indent="0">
              <a:buNone/>
            </a:pPr>
            <a:r>
              <a:rPr lang="en-US" dirty="0" smtClean="0"/>
              <a:t>Complete the following worksheets and turn them into your instructor. </a:t>
            </a:r>
            <a:endParaRPr lang="en-US" dirty="0"/>
          </a:p>
          <a:p>
            <a:pPr marL="0" indent="0">
              <a:buNone/>
            </a:pPr>
            <a:r>
              <a:rPr lang="en-US" dirty="0" smtClean="0"/>
              <a:t>Use the          symbol to identify or label angles.</a:t>
            </a:r>
          </a:p>
          <a:p>
            <a:pPr marL="0" indent="0">
              <a:buNone/>
            </a:pPr>
            <a:r>
              <a:rPr lang="en-US" dirty="0" smtClean="0"/>
              <a:t>To label segments or sides of angles, use a straight line above the letters, as you practiced earlier.</a:t>
            </a:r>
          </a:p>
          <a:p>
            <a:pPr marL="0" indent="0">
              <a:buNone/>
            </a:pPr>
            <a:r>
              <a:rPr lang="en-US" dirty="0" smtClean="0"/>
              <a:t>Click on each link below to access the worksheet. Check your answers only after you complete the worksheet.</a:t>
            </a:r>
            <a:endParaRPr lang="en-US" dirty="0" smtClean="0">
              <a:hlinkClick r:id="rId2" action="ppaction://hlinkfile"/>
            </a:endParaRPr>
          </a:p>
          <a:p>
            <a:pPr marL="457200" lvl="1" indent="0">
              <a:buNone/>
            </a:pPr>
            <a:r>
              <a:rPr lang="en-US" sz="2000" dirty="0" smtClean="0">
                <a:hlinkClick r:id="rId2" action="ppaction://hlinkfile"/>
              </a:rPr>
              <a:t>Angles Basics</a:t>
            </a:r>
            <a:r>
              <a:rPr lang="en-US" sz="2000" dirty="0" smtClean="0"/>
              <a:t>  </a:t>
            </a:r>
            <a:r>
              <a:rPr lang="en-US" sz="2000" dirty="0" smtClean="0">
                <a:hlinkClick r:id="rId3" action="ppaction://hlinkfile"/>
              </a:rPr>
              <a:t>Answer Sheet</a:t>
            </a:r>
            <a:endParaRPr lang="en-US" sz="2000" dirty="0" smtClean="0"/>
          </a:p>
          <a:p>
            <a:pPr marL="457200" lvl="1" indent="0">
              <a:buNone/>
            </a:pPr>
            <a:r>
              <a:rPr lang="en-US" sz="2000" dirty="0" smtClean="0">
                <a:hlinkClick r:id="rId4" action="ppaction://hlinkfile"/>
              </a:rPr>
              <a:t>Using the Protractor</a:t>
            </a:r>
            <a:r>
              <a:rPr lang="en-US" sz="2000" dirty="0">
                <a:hlinkClick r:id="rId4" action="ppaction://hlinkfile"/>
              </a:rPr>
              <a:t> </a:t>
            </a:r>
            <a:r>
              <a:rPr lang="en-US" sz="2000" dirty="0"/>
              <a:t> </a:t>
            </a:r>
            <a:r>
              <a:rPr lang="en-US" sz="2000" dirty="0">
                <a:hlinkClick r:id="rId5" action="ppaction://hlinkfile"/>
              </a:rPr>
              <a:t>Answer </a:t>
            </a:r>
            <a:r>
              <a:rPr lang="en-US" sz="2000" dirty="0" smtClean="0">
                <a:hlinkClick r:id="rId5" action="ppaction://hlinkfile"/>
              </a:rPr>
              <a:t>Sheet</a:t>
            </a:r>
            <a:endParaRPr lang="en-US" sz="2000" dirty="0">
              <a:hlinkClick r:id="rId6" action="ppaction://hlinkfile"/>
            </a:endParaRPr>
          </a:p>
          <a:p>
            <a:pPr marL="457200" lvl="1" indent="0">
              <a:buNone/>
            </a:pPr>
            <a:r>
              <a:rPr lang="en-US" sz="2000" dirty="0" smtClean="0">
                <a:hlinkClick r:id="rId7" action="ppaction://hlinkfile"/>
              </a:rPr>
              <a:t>Find the Missing Angle</a:t>
            </a:r>
            <a:r>
              <a:rPr lang="en-US" sz="2000" dirty="0" smtClean="0"/>
              <a:t>  </a:t>
            </a:r>
            <a:r>
              <a:rPr lang="en-US" dirty="0">
                <a:hlinkClick r:id="rId8" action="ppaction://hlinkfile"/>
              </a:rPr>
              <a:t>Answer </a:t>
            </a:r>
            <a:r>
              <a:rPr lang="en-US" dirty="0" smtClean="0">
                <a:hlinkClick r:id="rId8" action="ppaction://hlinkfile"/>
              </a:rPr>
              <a:t>Sheet</a:t>
            </a:r>
            <a:endParaRPr lang="en-US" dirty="0" smtClean="0"/>
          </a:p>
          <a:p>
            <a:pPr marL="457200" lvl="1" indent="0">
              <a:buNone/>
            </a:pPr>
            <a:r>
              <a:rPr lang="en-US" dirty="0" smtClean="0">
                <a:hlinkClick r:id="rId9" action="ppaction://hlinkfile"/>
              </a:rPr>
              <a:t>Name the Angles in Figures  </a:t>
            </a:r>
            <a:r>
              <a:rPr lang="en-US" dirty="0">
                <a:hlinkClick r:id="rId10" action="ppaction://hlinkfile"/>
              </a:rPr>
              <a:t>Answer Sheet</a:t>
            </a:r>
            <a:endParaRPr lang="en-US" dirty="0"/>
          </a:p>
          <a:p>
            <a:pPr marL="457200" lvl="1" indent="0">
              <a:buNone/>
            </a:pPr>
            <a:endParaRPr lang="en-US" dirty="0"/>
          </a:p>
          <a:p>
            <a:pPr marL="457200" lvl="1" indent="0">
              <a:buNone/>
            </a:pPr>
            <a:endParaRPr lang="en-US" dirty="0" smtClean="0"/>
          </a:p>
          <a:p>
            <a:pPr marL="0" indent="0">
              <a:buNone/>
            </a:pPr>
            <a:endParaRPr lang="en-US" dirty="0" smtClean="0"/>
          </a:p>
          <a:p>
            <a:pPr marL="0" indent="0">
              <a:buNone/>
            </a:pPr>
            <a:endParaRPr lang="en-US" dirty="0" smtClean="0"/>
          </a:p>
          <a:p>
            <a:pPr marL="0" indent="0">
              <a:buNone/>
            </a:pPr>
            <a:endParaRPr lang="en-US" dirty="0"/>
          </a:p>
        </p:txBody>
      </p:sp>
      <p:grpSp>
        <p:nvGrpSpPr>
          <p:cNvPr id="8" name="Group 7"/>
          <p:cNvGrpSpPr/>
          <p:nvPr/>
        </p:nvGrpSpPr>
        <p:grpSpPr>
          <a:xfrm>
            <a:off x="1951768" y="1961770"/>
            <a:ext cx="370389" cy="347240"/>
            <a:chOff x="4444678" y="972274"/>
            <a:chExt cx="370389" cy="347240"/>
          </a:xfrm>
        </p:grpSpPr>
        <p:cxnSp>
          <p:nvCxnSpPr>
            <p:cNvPr id="4" name="Straight Connector 3"/>
            <p:cNvCxnSpPr/>
            <p:nvPr/>
          </p:nvCxnSpPr>
          <p:spPr>
            <a:xfrm flipH="1">
              <a:off x="4444679" y="972274"/>
              <a:ext cx="162044" cy="347240"/>
            </a:xfrm>
            <a:prstGeom prst="line">
              <a:avLst/>
            </a:prstGeom>
            <a:ln w="19050">
              <a:solidFill>
                <a:srgbClr val="FFC000">
                  <a:alpha val="60000"/>
                </a:srgbClr>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444678" y="1319514"/>
              <a:ext cx="370389" cy="0"/>
            </a:xfrm>
            <a:prstGeom prst="line">
              <a:avLst/>
            </a:prstGeom>
            <a:ln w="19050">
              <a:solidFill>
                <a:srgbClr val="FFC000">
                  <a:alpha val="60000"/>
                </a:srgb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5138744" y="2817852"/>
            <a:ext cx="894797" cy="369332"/>
            <a:chOff x="5567423" y="2951545"/>
            <a:chExt cx="894797" cy="369332"/>
          </a:xfrm>
        </p:grpSpPr>
        <p:sp>
          <p:nvSpPr>
            <p:cNvPr id="9" name="TextBox 8"/>
            <p:cNvSpPr txBox="1"/>
            <p:nvPr/>
          </p:nvSpPr>
          <p:spPr>
            <a:xfrm>
              <a:off x="5567423" y="2951545"/>
              <a:ext cx="894797" cy="369332"/>
            </a:xfrm>
            <a:prstGeom prst="rect">
              <a:avLst/>
            </a:prstGeom>
            <a:noFill/>
          </p:spPr>
          <p:txBody>
            <a:bodyPr wrap="none" rtlCol="0">
              <a:spAutoFit/>
            </a:bodyPr>
            <a:lstStyle/>
            <a:p>
              <a:r>
                <a:rPr lang="en-US" dirty="0">
                  <a:solidFill>
                    <a:srgbClr val="FFFF00"/>
                  </a:solidFill>
                </a:rPr>
                <a:t>AB	</a:t>
              </a:r>
              <a:r>
                <a:rPr lang="en-US" dirty="0" smtClean="0">
                  <a:solidFill>
                    <a:srgbClr val="FFFF00"/>
                  </a:solidFill>
                </a:rPr>
                <a:t>DF</a:t>
              </a:r>
              <a:endParaRPr lang="en-US" dirty="0">
                <a:solidFill>
                  <a:srgbClr val="FFFF00"/>
                </a:solidFill>
              </a:endParaRPr>
            </a:p>
          </p:txBody>
        </p:sp>
        <p:cxnSp>
          <p:nvCxnSpPr>
            <p:cNvPr id="12" name="Straight Connector 11"/>
            <p:cNvCxnSpPr/>
            <p:nvPr/>
          </p:nvCxnSpPr>
          <p:spPr>
            <a:xfrm>
              <a:off x="6095844" y="2965049"/>
              <a:ext cx="270232" cy="0"/>
            </a:xfrm>
            <a:prstGeom prst="line">
              <a:avLst/>
            </a:prstGeom>
            <a:ln>
              <a:solidFill>
                <a:srgbClr val="FFC000">
                  <a:alpha val="6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657935" y="2951545"/>
              <a:ext cx="270232" cy="0"/>
            </a:xfrm>
            <a:prstGeom prst="line">
              <a:avLst/>
            </a:prstGeom>
            <a:ln>
              <a:solidFill>
                <a:srgbClr val="FFC000">
                  <a:alpha val="60000"/>
                </a:srgb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4464624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In the following unit on measuring slopes or gradients, you will learn new terms applying to angles.</a:t>
            </a:r>
          </a:p>
          <a:p>
            <a:pPr marL="0" indent="0">
              <a:buNone/>
            </a:pPr>
            <a:r>
              <a:rPr lang="en-US" dirty="0" smtClean="0"/>
              <a:t>You will also be working with measurements relating to right triangles. </a:t>
            </a: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In the next unit, you will practice describing the inclination or pitch of a slope or gradient in different ways. </a:t>
            </a:r>
          </a:p>
          <a:p>
            <a:pPr marL="0" indent="0">
              <a:buNone/>
            </a:pPr>
            <a:r>
              <a:rPr lang="en-US" dirty="0" smtClean="0"/>
              <a:t>You are now ready to drive to your next unit: Slopes and Gradients in Trucking and Heavy Equipment.</a:t>
            </a:r>
            <a:endParaRPr lang="en-US" dirty="0"/>
          </a:p>
        </p:txBody>
      </p:sp>
      <p:grpSp>
        <p:nvGrpSpPr>
          <p:cNvPr id="23" name="Group 22"/>
          <p:cNvGrpSpPr/>
          <p:nvPr/>
        </p:nvGrpSpPr>
        <p:grpSpPr>
          <a:xfrm>
            <a:off x="3079868" y="1823122"/>
            <a:ext cx="2281985" cy="1419398"/>
            <a:chOff x="3429629" y="4251660"/>
            <a:chExt cx="2281985" cy="1419398"/>
          </a:xfrm>
        </p:grpSpPr>
        <p:grpSp>
          <p:nvGrpSpPr>
            <p:cNvPr id="19" name="Group 18"/>
            <p:cNvGrpSpPr/>
            <p:nvPr/>
          </p:nvGrpSpPr>
          <p:grpSpPr>
            <a:xfrm>
              <a:off x="3429629" y="4251660"/>
              <a:ext cx="2281985" cy="1419398"/>
              <a:chOff x="3980329" y="4066023"/>
              <a:chExt cx="2281985" cy="1419398"/>
            </a:xfrm>
          </p:grpSpPr>
          <p:sp>
            <p:nvSpPr>
              <p:cNvPr id="8" name="TextBox 7"/>
              <p:cNvSpPr txBox="1"/>
              <p:nvPr/>
            </p:nvSpPr>
            <p:spPr>
              <a:xfrm>
                <a:off x="5004735" y="5116089"/>
                <a:ext cx="849913" cy="369332"/>
              </a:xfrm>
              <a:prstGeom prst="rect">
                <a:avLst/>
              </a:prstGeom>
              <a:noFill/>
            </p:spPr>
            <p:txBody>
              <a:bodyPr wrap="none" rtlCol="0">
                <a:spAutoFit/>
              </a:bodyPr>
              <a:lstStyle/>
              <a:p>
                <a:r>
                  <a:rPr lang="en-US" dirty="0" smtClean="0"/>
                  <a:t>8 miles</a:t>
                </a:r>
                <a:endParaRPr lang="en-US" dirty="0"/>
              </a:p>
            </p:txBody>
          </p:sp>
          <p:sp>
            <p:nvSpPr>
              <p:cNvPr id="9" name="TextBox 8"/>
              <p:cNvSpPr txBox="1"/>
              <p:nvPr/>
            </p:nvSpPr>
            <p:spPr>
              <a:xfrm rot="5400000">
                <a:off x="5652691" y="4444676"/>
                <a:ext cx="849913" cy="369332"/>
              </a:xfrm>
              <a:prstGeom prst="rect">
                <a:avLst/>
              </a:prstGeom>
              <a:noFill/>
            </p:spPr>
            <p:txBody>
              <a:bodyPr wrap="none" rtlCol="0">
                <a:spAutoFit/>
              </a:bodyPr>
              <a:lstStyle/>
              <a:p>
                <a:r>
                  <a:rPr lang="en-US" dirty="0" smtClean="0"/>
                  <a:t>8 miles</a:t>
                </a:r>
                <a:endParaRPr lang="en-US" dirty="0"/>
              </a:p>
            </p:txBody>
          </p:sp>
          <p:grpSp>
            <p:nvGrpSpPr>
              <p:cNvPr id="6" name="Group 5"/>
              <p:cNvGrpSpPr/>
              <p:nvPr/>
            </p:nvGrpSpPr>
            <p:grpSpPr>
              <a:xfrm>
                <a:off x="3980329" y="4066023"/>
                <a:ext cx="1941453" cy="1038386"/>
                <a:chOff x="4425213" y="1652409"/>
                <a:chExt cx="2814889" cy="938994"/>
              </a:xfrm>
            </p:grpSpPr>
            <p:sp>
              <p:nvSpPr>
                <p:cNvPr id="10" name="Isosceles Triangle 2"/>
                <p:cNvSpPr/>
                <p:nvPr/>
              </p:nvSpPr>
              <p:spPr>
                <a:xfrm flipH="1">
                  <a:off x="5281071" y="1652409"/>
                  <a:ext cx="1959031" cy="938994"/>
                </a:xfrm>
                <a:custGeom>
                  <a:avLst/>
                  <a:gdLst>
                    <a:gd name="connsiteX0" fmla="*/ 0 w 3732904"/>
                    <a:gd name="connsiteY0" fmla="*/ 2312894 h 2312894"/>
                    <a:gd name="connsiteX1" fmla="*/ 1866452 w 3732904"/>
                    <a:gd name="connsiteY1" fmla="*/ 0 h 2312894"/>
                    <a:gd name="connsiteX2" fmla="*/ 3732904 w 3732904"/>
                    <a:gd name="connsiteY2" fmla="*/ 2312894 h 2312894"/>
                    <a:gd name="connsiteX3" fmla="*/ 0 w 3732904"/>
                    <a:gd name="connsiteY3" fmla="*/ 2312894 h 2312894"/>
                    <a:gd name="connsiteX0" fmla="*/ 80682 w 3813586"/>
                    <a:gd name="connsiteY0" fmla="*/ 1807284 h 1807284"/>
                    <a:gd name="connsiteX1" fmla="*/ 0 w 3813586"/>
                    <a:gd name="connsiteY1" fmla="*/ 0 h 1807284"/>
                    <a:gd name="connsiteX2" fmla="*/ 3813586 w 3813586"/>
                    <a:gd name="connsiteY2" fmla="*/ 1807284 h 1807284"/>
                    <a:gd name="connsiteX3" fmla="*/ 80682 w 3813586"/>
                    <a:gd name="connsiteY3" fmla="*/ 1807284 h 1807284"/>
                    <a:gd name="connsiteX0" fmla="*/ 37651 w 3770555"/>
                    <a:gd name="connsiteY0" fmla="*/ 1807284 h 1807284"/>
                    <a:gd name="connsiteX1" fmla="*/ 0 w 3770555"/>
                    <a:gd name="connsiteY1" fmla="*/ 0 h 1807284"/>
                    <a:gd name="connsiteX2" fmla="*/ 3770555 w 3770555"/>
                    <a:gd name="connsiteY2" fmla="*/ 1807284 h 1807284"/>
                    <a:gd name="connsiteX3" fmla="*/ 37651 w 3770555"/>
                    <a:gd name="connsiteY3" fmla="*/ 1807284 h 1807284"/>
                  </a:gdLst>
                  <a:ahLst/>
                  <a:cxnLst>
                    <a:cxn ang="0">
                      <a:pos x="connsiteX0" y="connsiteY0"/>
                    </a:cxn>
                    <a:cxn ang="0">
                      <a:pos x="connsiteX1" y="connsiteY1"/>
                    </a:cxn>
                    <a:cxn ang="0">
                      <a:pos x="connsiteX2" y="connsiteY2"/>
                    </a:cxn>
                    <a:cxn ang="0">
                      <a:pos x="connsiteX3" y="connsiteY3"/>
                    </a:cxn>
                  </a:cxnLst>
                  <a:rect l="l" t="t" r="r" b="b"/>
                  <a:pathLst>
                    <a:path w="3770555" h="1807284">
                      <a:moveTo>
                        <a:pt x="37651" y="1807284"/>
                      </a:moveTo>
                      <a:lnTo>
                        <a:pt x="0" y="0"/>
                      </a:lnTo>
                      <a:lnTo>
                        <a:pt x="3770555" y="1807284"/>
                      </a:lnTo>
                      <a:lnTo>
                        <a:pt x="37651" y="1807284"/>
                      </a:lnTo>
                      <a:close/>
                    </a:path>
                  </a:pathLst>
                </a:cu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425213" y="1954916"/>
                  <a:ext cx="161910" cy="333980"/>
                </a:xfrm>
                <a:prstGeom prst="rect">
                  <a:avLst/>
                </a:prstGeom>
                <a:noFill/>
              </p:spPr>
              <p:txBody>
                <a:bodyPr wrap="none" rtlCol="0">
                  <a:spAutoFit/>
                </a:bodyPr>
                <a:lstStyle/>
                <a:p>
                  <a:endParaRPr lang="en-US" i="1" dirty="0">
                    <a:solidFill>
                      <a:srgbClr val="FFFF66"/>
                    </a:solidFill>
                  </a:endParaRPr>
                </a:p>
              </p:txBody>
            </p:sp>
          </p:grpSp>
          <p:sp>
            <p:nvSpPr>
              <p:cNvPr id="5" name="Rectangle 4"/>
              <p:cNvSpPr/>
              <p:nvPr/>
            </p:nvSpPr>
            <p:spPr>
              <a:xfrm>
                <a:off x="5854648" y="5004188"/>
                <a:ext cx="67134" cy="1002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sp>
          <p:nvSpPr>
            <p:cNvPr id="20" name="Freeform 19"/>
            <p:cNvSpPr/>
            <p:nvPr/>
          </p:nvSpPr>
          <p:spPr>
            <a:xfrm>
              <a:off x="4249270" y="5108088"/>
              <a:ext cx="112286" cy="182880"/>
            </a:xfrm>
            <a:custGeom>
              <a:avLst/>
              <a:gdLst>
                <a:gd name="connsiteX0" fmla="*/ 0 w 338196"/>
                <a:gd name="connsiteY0" fmla="*/ 0 h 462579"/>
                <a:gd name="connsiteX1" fmla="*/ 301214 w 338196"/>
                <a:gd name="connsiteY1" fmla="*/ 150607 h 462579"/>
                <a:gd name="connsiteX2" fmla="*/ 301214 w 338196"/>
                <a:gd name="connsiteY2" fmla="*/ 398033 h 462579"/>
                <a:gd name="connsiteX3" fmla="*/ 10758 w 338196"/>
                <a:gd name="connsiteY3" fmla="*/ 462579 h 462579"/>
              </a:gdLst>
              <a:ahLst/>
              <a:cxnLst>
                <a:cxn ang="0">
                  <a:pos x="connsiteX0" y="connsiteY0"/>
                </a:cxn>
                <a:cxn ang="0">
                  <a:pos x="connsiteX1" y="connsiteY1"/>
                </a:cxn>
                <a:cxn ang="0">
                  <a:pos x="connsiteX2" y="connsiteY2"/>
                </a:cxn>
                <a:cxn ang="0">
                  <a:pos x="connsiteX3" y="connsiteY3"/>
                </a:cxn>
              </a:cxnLst>
              <a:rect l="l" t="t" r="r" b="b"/>
              <a:pathLst>
                <a:path w="338196" h="462579">
                  <a:moveTo>
                    <a:pt x="0" y="0"/>
                  </a:moveTo>
                  <a:cubicBezTo>
                    <a:pt x="125506" y="42134"/>
                    <a:pt x="251012" y="84268"/>
                    <a:pt x="301214" y="150607"/>
                  </a:cubicBezTo>
                  <a:cubicBezTo>
                    <a:pt x="351416" y="216946"/>
                    <a:pt x="349623" y="346038"/>
                    <a:pt x="301214" y="398033"/>
                  </a:cubicBezTo>
                  <a:cubicBezTo>
                    <a:pt x="252805" y="450028"/>
                    <a:pt x="131781" y="456303"/>
                    <a:pt x="10758" y="46257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3541300" y="5117060"/>
              <a:ext cx="497252" cy="369332"/>
            </a:xfrm>
            <a:prstGeom prst="rect">
              <a:avLst/>
            </a:prstGeom>
            <a:noFill/>
          </p:spPr>
          <p:txBody>
            <a:bodyPr wrap="none" rtlCol="0">
              <a:spAutoFit/>
            </a:bodyPr>
            <a:lstStyle/>
            <a:p>
              <a:r>
                <a:rPr lang="en-US" dirty="0" smtClean="0"/>
                <a:t>45</a:t>
              </a:r>
              <a:r>
                <a:rPr lang="en-US" baseline="30000" dirty="0" smtClean="0"/>
                <a:t>0</a:t>
              </a:r>
              <a:endParaRPr lang="en-US" baseline="30000" dirty="0"/>
            </a:p>
          </p:txBody>
        </p:sp>
        <p:pic>
          <p:nvPicPr>
            <p:cNvPr id="22"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231060" flipH="1">
              <a:off x="4301240" y="4620184"/>
              <a:ext cx="441568" cy="24847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3670974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4800" dirty="0" smtClean="0"/>
              <a:t>CONGRATULATIONS!</a:t>
            </a:r>
            <a:endParaRPr lang="en-US" sz="4800" dirty="0"/>
          </a:p>
        </p:txBody>
      </p:sp>
      <p:pic>
        <p:nvPicPr>
          <p:cNvPr id="22530" name="Picture 2" descr="http://downloads.clipart.com/20768190.png?t=1391711298&amp;h=f4e039fa63243f31c098e0f6621456ef&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4583" y="1882589"/>
            <a:ext cx="2974901" cy="4099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678680"/>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Custom 7">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FFFF00"/>
      </a:hlink>
      <a:folHlink>
        <a:srgbClr val="00B0F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txDef>
      <a:spPr>
        <a:noFill/>
      </a:spPr>
      <a:bodyPr wrap="square" rtlCol="0">
        <a:spAutoFit/>
      </a:bodyPr>
      <a:lstStyle>
        <a:defPPr>
          <a:defRPr sz="2000" dirty="0">
            <a:solidFill>
              <a:schemeClr val="tx2"/>
            </a:solidFill>
            <a:latin typeface="+mn-lt"/>
            <a:ea typeface="+mn-ea"/>
            <a:cs typeface="+mn-cs"/>
          </a:defRPr>
        </a:defPPr>
      </a:lstStyle>
    </a:txDef>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Slice</Template>
  <TotalTime>53151</TotalTime>
  <Words>3238</Words>
  <Application>Microsoft Office PowerPoint</Application>
  <PresentationFormat>Custom</PresentationFormat>
  <Paragraphs>418</Paragraphs>
  <Slides>56</Slides>
  <Notes>0</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56</vt:i4>
      </vt:variant>
    </vt:vector>
  </HeadingPairs>
  <TitlesOfParts>
    <vt:vector size="66" baseType="lpstr">
      <vt:lpstr>ＭＳ Ｐゴシック</vt:lpstr>
      <vt:lpstr>Arial</vt:lpstr>
      <vt:lpstr>Calibri</vt:lpstr>
      <vt:lpstr>Calibri Light</vt:lpstr>
      <vt:lpstr>Century Gothic</vt:lpstr>
      <vt:lpstr>Lucida Grande</vt:lpstr>
      <vt:lpstr>Wingdings</vt:lpstr>
      <vt:lpstr>Wingdings 3</vt:lpstr>
      <vt:lpstr>Slice</vt:lpstr>
      <vt:lpstr>Custom Design</vt:lpstr>
      <vt:lpstr>Math and TERMINOLOGY for future Truckers</vt:lpstr>
      <vt:lpstr>Road humor</vt:lpstr>
      <vt:lpstr>Why do truckers need math?</vt:lpstr>
      <vt:lpstr>PowerPoint Presentation</vt:lpstr>
      <vt:lpstr>PowerPoint Presentation</vt:lpstr>
      <vt:lpstr>PowerPoint Presentation</vt:lpstr>
      <vt:lpstr>PowerPoint Presentation</vt:lpstr>
      <vt:lpstr>Geometry for TRUCKERS ANDEQUIPMENT OPERATORS</vt:lpstr>
      <vt:lpstr>angles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Reconnection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Fraction</dc:title>
  <dc:creator>Leecy Wise</dc:creator>
  <cp:lastModifiedBy>Leecy Wise</cp:lastModifiedBy>
  <cp:revision>1162</cp:revision>
  <dcterms:created xsi:type="dcterms:W3CDTF">2012-11-05T21:17:35Z</dcterms:created>
  <dcterms:modified xsi:type="dcterms:W3CDTF">2016-08-25T21:38:24Z</dcterms:modified>
</cp:coreProperties>
</file>